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302" r:id="rId8"/>
    <p:sldId id="276" r:id="rId9"/>
    <p:sldId id="278" r:id="rId10"/>
    <p:sldId id="279" r:id="rId11"/>
    <p:sldId id="280" r:id="rId12"/>
    <p:sldId id="281" r:id="rId13"/>
    <p:sldId id="283" r:id="rId14"/>
    <p:sldId id="284" r:id="rId15"/>
    <p:sldId id="352" r:id="rId16"/>
    <p:sldId id="285" r:id="rId17"/>
    <p:sldId id="286" r:id="rId18"/>
    <p:sldId id="323" r:id="rId19"/>
    <p:sldId id="353" r:id="rId20"/>
    <p:sldId id="288" r:id="rId21"/>
    <p:sldId id="289" r:id="rId22"/>
    <p:sldId id="324" r:id="rId23"/>
    <p:sldId id="292" r:id="rId24"/>
    <p:sldId id="354" r:id="rId25"/>
    <p:sldId id="294" r:id="rId26"/>
    <p:sldId id="355" r:id="rId27"/>
    <p:sldId id="356" r:id="rId28"/>
    <p:sldId id="357" r:id="rId29"/>
    <p:sldId id="358" r:id="rId30"/>
    <p:sldId id="359" r:id="rId31"/>
    <p:sldId id="360" r:id="rId32"/>
    <p:sldId id="361" r:id="rId33"/>
    <p:sldId id="362" r:id="rId34"/>
    <p:sldId id="363" r:id="rId35"/>
    <p:sldId id="364" r:id="rId36"/>
    <p:sldId id="365" r:id="rId37"/>
    <p:sldId id="366" r:id="rId38"/>
    <p:sldId id="295" r:id="rId39"/>
    <p:sldId id="337" r:id="rId40"/>
    <p:sldId id="338" r:id="rId41"/>
    <p:sldId id="367" r:id="rId42"/>
    <p:sldId id="368" r:id="rId43"/>
    <p:sldId id="270" r:id="rId44"/>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gs" Target="tags/tag336.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03.xml"/><Relationship Id="rId4" Type="http://schemas.openxmlformats.org/officeDocument/2006/relationships/image" Target="../media/image8.png"/><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s>
</file>

<file path=ppt/slides/_rels/slide11.xml.rels><?xml version="1.0" encoding="UTF-8" standalone="yes"?>
<Relationships xmlns="http://schemas.openxmlformats.org/package/2006/relationships"><Relationship Id="rId9" Type="http://schemas.openxmlformats.org/officeDocument/2006/relationships/tags" Target="../tags/tag209.xml"/><Relationship Id="rId8" Type="http://schemas.openxmlformats.org/officeDocument/2006/relationships/image" Target="../media/image11.png"/><Relationship Id="rId7" Type="http://schemas.openxmlformats.org/officeDocument/2006/relationships/tags" Target="../tags/tag208.xml"/><Relationship Id="rId6" Type="http://schemas.openxmlformats.org/officeDocument/2006/relationships/image" Target="../media/image10.png"/><Relationship Id="rId5" Type="http://schemas.openxmlformats.org/officeDocument/2006/relationships/tags" Target="../tags/tag207.xml"/><Relationship Id="rId4" Type="http://schemas.openxmlformats.org/officeDocument/2006/relationships/image" Target="../media/image9.png"/><Relationship Id="rId3" Type="http://schemas.openxmlformats.org/officeDocument/2006/relationships/tags" Target="../tags/tag206.xml"/><Relationship Id="rId2" Type="http://schemas.openxmlformats.org/officeDocument/2006/relationships/tags" Target="../tags/tag205.xml"/><Relationship Id="rId14" Type="http://schemas.openxmlformats.org/officeDocument/2006/relationships/slideLayout" Target="../slideLayouts/slideLayout3.xml"/><Relationship Id="rId13" Type="http://schemas.openxmlformats.org/officeDocument/2006/relationships/tags" Target="../tags/tag211.xml"/><Relationship Id="rId12" Type="http://schemas.openxmlformats.org/officeDocument/2006/relationships/image" Target="../media/image13.png"/><Relationship Id="rId11" Type="http://schemas.openxmlformats.org/officeDocument/2006/relationships/tags" Target="../tags/tag210.xml"/><Relationship Id="rId10" Type="http://schemas.openxmlformats.org/officeDocument/2006/relationships/image" Target="../media/image12.png"/><Relationship Id="rId1" Type="http://schemas.openxmlformats.org/officeDocument/2006/relationships/tags" Target="../tags/tag204.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16.xml"/><Relationship Id="rId6" Type="http://schemas.openxmlformats.org/officeDocument/2006/relationships/image" Target="../media/image15.png"/><Relationship Id="rId5" Type="http://schemas.openxmlformats.org/officeDocument/2006/relationships/tags" Target="../tags/tag215.xml"/><Relationship Id="rId4" Type="http://schemas.openxmlformats.org/officeDocument/2006/relationships/image" Target="../media/image14.png"/><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20.xml"/><Relationship Id="rId4" Type="http://schemas.openxmlformats.org/officeDocument/2006/relationships/image" Target="../media/image16.png"/><Relationship Id="rId3" Type="http://schemas.openxmlformats.org/officeDocument/2006/relationships/tags" Target="../tags/tag219.xml"/><Relationship Id="rId2" Type="http://schemas.openxmlformats.org/officeDocument/2006/relationships/tags" Target="../tags/tag218.xml"/><Relationship Id="rId1" Type="http://schemas.openxmlformats.org/officeDocument/2006/relationships/tags" Target="../tags/tag217.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24.xml"/><Relationship Id="rId4" Type="http://schemas.openxmlformats.org/officeDocument/2006/relationships/image" Target="../media/image17.png"/><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28.xml"/><Relationship Id="rId4" Type="http://schemas.openxmlformats.org/officeDocument/2006/relationships/image" Target="../media/image18.png"/><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32.xml"/><Relationship Id="rId4" Type="http://schemas.openxmlformats.org/officeDocument/2006/relationships/image" Target="../media/image19.png"/><Relationship Id="rId3" Type="http://schemas.openxmlformats.org/officeDocument/2006/relationships/tags" Target="../tags/tag231.xml"/><Relationship Id="rId2" Type="http://schemas.openxmlformats.org/officeDocument/2006/relationships/tags" Target="../tags/tag230.xml"/><Relationship Id="rId1" Type="http://schemas.openxmlformats.org/officeDocument/2006/relationships/tags" Target="../tags/tag229.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36.xml"/><Relationship Id="rId4" Type="http://schemas.openxmlformats.org/officeDocument/2006/relationships/image" Target="../media/image20.png"/><Relationship Id="rId3" Type="http://schemas.openxmlformats.org/officeDocument/2006/relationships/tags" Target="../tags/tag235.xml"/><Relationship Id="rId2" Type="http://schemas.openxmlformats.org/officeDocument/2006/relationships/tags" Target="../tags/tag234.xml"/><Relationship Id="rId1" Type="http://schemas.openxmlformats.org/officeDocument/2006/relationships/tags" Target="../tags/tag233.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40.xml"/><Relationship Id="rId4" Type="http://schemas.openxmlformats.org/officeDocument/2006/relationships/image" Target="../media/image21.png"/><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tags" Target="../tags/tag237.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43.xml"/><Relationship Id="rId2" Type="http://schemas.openxmlformats.org/officeDocument/2006/relationships/tags" Target="../tags/tag242.xml"/><Relationship Id="rId1" Type="http://schemas.openxmlformats.org/officeDocument/2006/relationships/tags" Target="../tags/tag241.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6" Type="http://schemas.openxmlformats.org/officeDocument/2006/relationships/notesSlide" Target="../notesSlides/notesSlide2.xml"/><Relationship Id="rId15" Type="http://schemas.openxmlformats.org/officeDocument/2006/relationships/slideLayout" Target="../slideLayouts/slideLayout4.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tags" Target="../tags/tag244.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49.xml"/><Relationship Id="rId2" Type="http://schemas.openxmlformats.org/officeDocument/2006/relationships/tags" Target="../tags/tag248.xml"/><Relationship Id="rId1" Type="http://schemas.openxmlformats.org/officeDocument/2006/relationships/tags" Target="../tags/tag247.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57.xml"/><Relationship Id="rId6" Type="http://schemas.openxmlformats.org/officeDocument/2006/relationships/image" Target="../media/image23.png"/><Relationship Id="rId5" Type="http://schemas.openxmlformats.org/officeDocument/2006/relationships/tags" Target="../tags/tag256.xml"/><Relationship Id="rId4" Type="http://schemas.openxmlformats.org/officeDocument/2006/relationships/image" Target="../media/image22.png"/><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ags" Target="../tags/tag253.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62.xml"/><Relationship Id="rId6" Type="http://schemas.openxmlformats.org/officeDocument/2006/relationships/image" Target="../media/image25.png"/><Relationship Id="rId5" Type="http://schemas.openxmlformats.org/officeDocument/2006/relationships/tags" Target="../tags/tag261.xml"/><Relationship Id="rId4" Type="http://schemas.openxmlformats.org/officeDocument/2006/relationships/image" Target="../media/image24.png"/><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tags" Target="../tags/tag258.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67.xml"/><Relationship Id="rId6" Type="http://schemas.openxmlformats.org/officeDocument/2006/relationships/image" Target="../media/image27.png"/><Relationship Id="rId5" Type="http://schemas.openxmlformats.org/officeDocument/2006/relationships/tags" Target="../tags/tag266.xml"/><Relationship Id="rId4" Type="http://schemas.openxmlformats.org/officeDocument/2006/relationships/image" Target="../media/image26.png"/><Relationship Id="rId3" Type="http://schemas.openxmlformats.org/officeDocument/2006/relationships/tags" Target="../tags/tag265.xml"/><Relationship Id="rId2" Type="http://schemas.openxmlformats.org/officeDocument/2006/relationships/tags" Target="../tags/tag264.xml"/><Relationship Id="rId1" Type="http://schemas.openxmlformats.org/officeDocument/2006/relationships/tags" Target="../tags/tag263.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72.xml"/><Relationship Id="rId6" Type="http://schemas.openxmlformats.org/officeDocument/2006/relationships/image" Target="../media/image29.png"/><Relationship Id="rId5" Type="http://schemas.openxmlformats.org/officeDocument/2006/relationships/tags" Target="../tags/tag271.xml"/><Relationship Id="rId4" Type="http://schemas.openxmlformats.org/officeDocument/2006/relationships/image" Target="../media/image28.png"/><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77.xml"/><Relationship Id="rId6" Type="http://schemas.openxmlformats.org/officeDocument/2006/relationships/image" Target="../media/image31.png"/><Relationship Id="rId5" Type="http://schemas.openxmlformats.org/officeDocument/2006/relationships/tags" Target="../tags/tag276.xml"/><Relationship Id="rId4" Type="http://schemas.openxmlformats.org/officeDocument/2006/relationships/image" Target="../media/image30.png"/><Relationship Id="rId3" Type="http://schemas.openxmlformats.org/officeDocument/2006/relationships/tags" Target="../tags/tag275.xml"/><Relationship Id="rId2" Type="http://schemas.openxmlformats.org/officeDocument/2006/relationships/tags" Target="../tags/tag274.xml"/><Relationship Id="rId1" Type="http://schemas.openxmlformats.org/officeDocument/2006/relationships/tags" Target="../tags/tag273.xml"/></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82.xml"/><Relationship Id="rId6" Type="http://schemas.openxmlformats.org/officeDocument/2006/relationships/image" Target="../media/image33.png"/><Relationship Id="rId5" Type="http://schemas.openxmlformats.org/officeDocument/2006/relationships/tags" Target="../tags/tag281.xml"/><Relationship Id="rId4" Type="http://schemas.openxmlformats.org/officeDocument/2006/relationships/image" Target="../media/image32.png"/><Relationship Id="rId3" Type="http://schemas.openxmlformats.org/officeDocument/2006/relationships/tags" Target="../tags/tag280.xml"/><Relationship Id="rId2" Type="http://schemas.openxmlformats.org/officeDocument/2006/relationships/tags" Target="../tags/tag279.xml"/><Relationship Id="rId1" Type="http://schemas.openxmlformats.org/officeDocument/2006/relationships/tags" Target="../tags/tag278.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87.xml"/><Relationship Id="rId6" Type="http://schemas.openxmlformats.org/officeDocument/2006/relationships/image" Target="../media/image35.png"/><Relationship Id="rId5" Type="http://schemas.openxmlformats.org/officeDocument/2006/relationships/tags" Target="../tags/tag286.xml"/><Relationship Id="rId4" Type="http://schemas.openxmlformats.org/officeDocument/2006/relationships/image" Target="../media/image34.png"/><Relationship Id="rId3" Type="http://schemas.openxmlformats.org/officeDocument/2006/relationships/tags" Target="../tags/tag285.xml"/><Relationship Id="rId2" Type="http://schemas.openxmlformats.org/officeDocument/2006/relationships/tags" Target="../tags/tag284.xml"/><Relationship Id="rId1" Type="http://schemas.openxmlformats.org/officeDocument/2006/relationships/tags" Target="../tags/tag283.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4.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92.xml"/><Relationship Id="rId6" Type="http://schemas.openxmlformats.org/officeDocument/2006/relationships/image" Target="../media/image37.png"/><Relationship Id="rId5" Type="http://schemas.openxmlformats.org/officeDocument/2006/relationships/tags" Target="../tags/tag291.xml"/><Relationship Id="rId4" Type="http://schemas.openxmlformats.org/officeDocument/2006/relationships/image" Target="../media/image36.png"/><Relationship Id="rId3" Type="http://schemas.openxmlformats.org/officeDocument/2006/relationships/tags" Target="../tags/tag290.xml"/><Relationship Id="rId2" Type="http://schemas.openxmlformats.org/officeDocument/2006/relationships/tags" Target="../tags/tag289.xml"/><Relationship Id="rId1" Type="http://schemas.openxmlformats.org/officeDocument/2006/relationships/tags" Target="../tags/tag288.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97.xml"/><Relationship Id="rId6" Type="http://schemas.openxmlformats.org/officeDocument/2006/relationships/image" Target="../media/image39.png"/><Relationship Id="rId5" Type="http://schemas.openxmlformats.org/officeDocument/2006/relationships/tags" Target="../tags/tag296.xml"/><Relationship Id="rId4" Type="http://schemas.openxmlformats.org/officeDocument/2006/relationships/image" Target="../media/image38.png"/><Relationship Id="rId3" Type="http://schemas.openxmlformats.org/officeDocument/2006/relationships/tags" Target="../tags/tag295.xml"/><Relationship Id="rId2" Type="http://schemas.openxmlformats.org/officeDocument/2006/relationships/tags" Target="../tags/tag294.xml"/><Relationship Id="rId1" Type="http://schemas.openxmlformats.org/officeDocument/2006/relationships/tags" Target="../tags/tag293.xml"/></Relationships>
</file>

<file path=ppt/slides/_rels/slide32.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02.xml"/><Relationship Id="rId6" Type="http://schemas.openxmlformats.org/officeDocument/2006/relationships/image" Target="../media/image41.png"/><Relationship Id="rId5" Type="http://schemas.openxmlformats.org/officeDocument/2006/relationships/tags" Target="../tags/tag301.xml"/><Relationship Id="rId4" Type="http://schemas.openxmlformats.org/officeDocument/2006/relationships/image" Target="../media/image40.png"/><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tags" Target="../tags/tag298.xml"/></Relationships>
</file>

<file path=ppt/slides/_rels/slide33.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07.xml"/><Relationship Id="rId6" Type="http://schemas.openxmlformats.org/officeDocument/2006/relationships/image" Target="../media/image43.png"/><Relationship Id="rId5" Type="http://schemas.openxmlformats.org/officeDocument/2006/relationships/tags" Target="../tags/tag306.xml"/><Relationship Id="rId4" Type="http://schemas.openxmlformats.org/officeDocument/2006/relationships/image" Target="../media/image42.png"/><Relationship Id="rId3" Type="http://schemas.openxmlformats.org/officeDocument/2006/relationships/tags" Target="../tags/tag305.xml"/><Relationship Id="rId2" Type="http://schemas.openxmlformats.org/officeDocument/2006/relationships/tags" Target="../tags/tag304.xml"/><Relationship Id="rId1" Type="http://schemas.openxmlformats.org/officeDocument/2006/relationships/tags" Target="../tags/tag303.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12.xml"/><Relationship Id="rId6" Type="http://schemas.openxmlformats.org/officeDocument/2006/relationships/image" Target="../media/image45.png"/><Relationship Id="rId5" Type="http://schemas.openxmlformats.org/officeDocument/2006/relationships/tags" Target="../tags/tag311.xml"/><Relationship Id="rId4" Type="http://schemas.openxmlformats.org/officeDocument/2006/relationships/image" Target="../media/image44.png"/><Relationship Id="rId3" Type="http://schemas.openxmlformats.org/officeDocument/2006/relationships/tags" Target="../tags/tag310.xml"/><Relationship Id="rId2" Type="http://schemas.openxmlformats.org/officeDocument/2006/relationships/tags" Target="../tags/tag309.xml"/><Relationship Id="rId1" Type="http://schemas.openxmlformats.org/officeDocument/2006/relationships/tags" Target="../tags/tag308.xml"/></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17.xml"/><Relationship Id="rId6" Type="http://schemas.openxmlformats.org/officeDocument/2006/relationships/image" Target="../media/image47.png"/><Relationship Id="rId5" Type="http://schemas.openxmlformats.org/officeDocument/2006/relationships/tags" Target="../tags/tag316.xml"/><Relationship Id="rId4" Type="http://schemas.openxmlformats.org/officeDocument/2006/relationships/image" Target="../media/image46.png"/><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20.xml"/><Relationship Id="rId3" Type="http://schemas.openxmlformats.org/officeDocument/2006/relationships/image" Target="../media/image48.png"/><Relationship Id="rId2" Type="http://schemas.openxmlformats.org/officeDocument/2006/relationships/tags" Target="../tags/tag319.xml"/><Relationship Id="rId1" Type="http://schemas.openxmlformats.org/officeDocument/2006/relationships/tags" Target="../tags/tag318.xml"/></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23.xml"/><Relationship Id="rId3" Type="http://schemas.openxmlformats.org/officeDocument/2006/relationships/image" Target="../media/image49.png"/><Relationship Id="rId2" Type="http://schemas.openxmlformats.org/officeDocument/2006/relationships/tags" Target="../tags/tag322.xml"/><Relationship Id="rId1" Type="http://schemas.openxmlformats.org/officeDocument/2006/relationships/tags" Target="../tags/tag321.xml"/></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326.xml"/><Relationship Id="rId2" Type="http://schemas.openxmlformats.org/officeDocument/2006/relationships/tags" Target="../tags/tag325.xml"/><Relationship Id="rId1" Type="http://schemas.openxmlformats.org/officeDocument/2006/relationships/tags" Target="../tags/tag324.xml"/></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329.xml"/><Relationship Id="rId2" Type="http://schemas.openxmlformats.org/officeDocument/2006/relationships/tags" Target="../tags/tag328.xml"/><Relationship Id="rId1" Type="http://schemas.openxmlformats.org/officeDocument/2006/relationships/tags" Target="../tags/tag327.xml"/></Relationships>
</file>

<file path=ppt/slides/_rels/slide4.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3" Type="http://schemas.openxmlformats.org/officeDocument/2006/relationships/slideLayout" Target="../slideLayouts/slideLayout3.xml"/><Relationship Id="rId42" Type="http://schemas.openxmlformats.org/officeDocument/2006/relationships/tags" Target="../tags/tag177.xml"/><Relationship Id="rId41" Type="http://schemas.openxmlformats.org/officeDocument/2006/relationships/tags" Target="../tags/tag176.xml"/><Relationship Id="rId40" Type="http://schemas.openxmlformats.org/officeDocument/2006/relationships/tags" Target="../tags/tag175.xml"/><Relationship Id="rId4" Type="http://schemas.openxmlformats.org/officeDocument/2006/relationships/tags" Target="../tags/tag139.xml"/><Relationship Id="rId39" Type="http://schemas.openxmlformats.org/officeDocument/2006/relationships/tags" Target="../tags/tag174.xml"/><Relationship Id="rId38" Type="http://schemas.openxmlformats.org/officeDocument/2006/relationships/tags" Target="../tags/tag173.xml"/><Relationship Id="rId37" Type="http://schemas.openxmlformats.org/officeDocument/2006/relationships/tags" Target="../tags/tag172.xml"/><Relationship Id="rId36" Type="http://schemas.openxmlformats.org/officeDocument/2006/relationships/tags" Target="../tags/tag171.xml"/><Relationship Id="rId35" Type="http://schemas.openxmlformats.org/officeDocument/2006/relationships/tags" Target="../tags/tag170.xml"/><Relationship Id="rId34" Type="http://schemas.openxmlformats.org/officeDocument/2006/relationships/tags" Target="../tags/tag169.xml"/><Relationship Id="rId33" Type="http://schemas.openxmlformats.org/officeDocument/2006/relationships/tags" Target="../tags/tag168.xml"/><Relationship Id="rId32" Type="http://schemas.openxmlformats.org/officeDocument/2006/relationships/tags" Target="../tags/tag167.xml"/><Relationship Id="rId31" Type="http://schemas.openxmlformats.org/officeDocument/2006/relationships/tags" Target="../tags/tag166.xml"/><Relationship Id="rId30" Type="http://schemas.openxmlformats.org/officeDocument/2006/relationships/tags" Target="../tags/tag165.xml"/><Relationship Id="rId3" Type="http://schemas.openxmlformats.org/officeDocument/2006/relationships/tags" Target="../tags/tag138.xml"/><Relationship Id="rId29" Type="http://schemas.openxmlformats.org/officeDocument/2006/relationships/tags" Target="../tags/tag164.xml"/><Relationship Id="rId28" Type="http://schemas.openxmlformats.org/officeDocument/2006/relationships/tags" Target="../tags/tag163.xml"/><Relationship Id="rId27" Type="http://schemas.openxmlformats.org/officeDocument/2006/relationships/tags" Target="../tags/tag162.xml"/><Relationship Id="rId26" Type="http://schemas.openxmlformats.org/officeDocument/2006/relationships/tags" Target="../tags/tag161.xml"/><Relationship Id="rId25" Type="http://schemas.openxmlformats.org/officeDocument/2006/relationships/tags" Target="../tags/tag160.xml"/><Relationship Id="rId24" Type="http://schemas.openxmlformats.org/officeDocument/2006/relationships/tags" Target="../tags/tag159.xml"/><Relationship Id="rId23" Type="http://schemas.openxmlformats.org/officeDocument/2006/relationships/tags" Target="../tags/tag158.xml"/><Relationship Id="rId22" Type="http://schemas.openxmlformats.org/officeDocument/2006/relationships/tags" Target="../tags/tag157.xml"/><Relationship Id="rId21" Type="http://schemas.openxmlformats.org/officeDocument/2006/relationships/tags" Target="../tags/tag156.xml"/><Relationship Id="rId20" Type="http://schemas.openxmlformats.org/officeDocument/2006/relationships/tags" Target="../tags/tag155.xml"/><Relationship Id="rId2" Type="http://schemas.openxmlformats.org/officeDocument/2006/relationships/tags" Target="../tags/tag137.xml"/><Relationship Id="rId19" Type="http://schemas.openxmlformats.org/officeDocument/2006/relationships/tags" Target="../tags/tag154.xml"/><Relationship Id="rId18" Type="http://schemas.openxmlformats.org/officeDocument/2006/relationships/tags" Target="../tags/tag15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332.xml"/><Relationship Id="rId2" Type="http://schemas.openxmlformats.org/officeDocument/2006/relationships/tags" Target="../tags/tag331.xml"/><Relationship Id="rId1" Type="http://schemas.openxmlformats.org/officeDocument/2006/relationships/tags" Target="../tags/tag330.xml"/></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tags" Target="../tags/tag333.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81.xml"/><Relationship Id="rId5" Type="http://schemas.openxmlformats.org/officeDocument/2006/relationships/image" Target="../media/image3.png"/><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image" Target="../media/image2.png"/><Relationship Id="rId1" Type="http://schemas.openxmlformats.org/officeDocument/2006/relationships/tags" Target="../tags/tag178.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186.xml"/><Relationship Id="rId6" Type="http://schemas.openxmlformats.org/officeDocument/2006/relationships/image" Target="../media/image3.png"/><Relationship Id="rId5" Type="http://schemas.openxmlformats.org/officeDocument/2006/relationships/tags" Target="../tags/tag185.xml"/><Relationship Id="rId4" Type="http://schemas.openxmlformats.org/officeDocument/2006/relationships/image" Target="../media/image4.png"/><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191.xml"/><Relationship Id="rId6" Type="http://schemas.openxmlformats.org/officeDocument/2006/relationships/image" Target="../media/image5.png"/><Relationship Id="rId5" Type="http://schemas.openxmlformats.org/officeDocument/2006/relationships/tags" Target="../tags/tag190.xml"/><Relationship Id="rId4" Type="http://schemas.openxmlformats.org/officeDocument/2006/relationships/image" Target="../media/image4.png"/><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5.xml"/><Relationship Id="rId4" Type="http://schemas.openxmlformats.org/officeDocument/2006/relationships/image" Target="../media/image6.png"/><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9.xml"/><Relationship Id="rId4" Type="http://schemas.openxmlformats.org/officeDocument/2006/relationships/image" Target="../media/image7.png"/><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01869" y="103714"/>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85190" y="842645"/>
                <a:ext cx="11167110" cy="5133975"/>
              </a:xfrm>
              <a:prstGeom prst="rect">
                <a:avLst/>
              </a:prstGeom>
              <a:noFill/>
            </p:spPr>
            <p:txBody>
              <a:bodyPr wrap="square" rtlCol="0" anchor="t">
                <a:spAutoFit/>
              </a:bodyPr>
              <a:p>
                <a:pPr indent="457200" fontAlgn="auto">
                  <a:lnSpc>
                    <a:spcPct val="150000"/>
                  </a:lnSpc>
                </a:pPr>
                <a:r>
                  <a:rPr lang="zh-CN" altLang="en-US" sz="2400">
                    <a:sym typeface="+mn-ea"/>
                  </a:rPr>
                  <a:t>(５) 分析原始资料.</a:t>
                </a:r>
                <a:endParaRPr lang="zh-CN" altLang="en-US" sz="2400">
                  <a:sym typeface="+mn-ea"/>
                </a:endParaRPr>
              </a:p>
              <a:p>
                <a:pPr indent="457200" fontAlgn="auto">
                  <a:lnSpc>
                    <a:spcPct val="150000"/>
                  </a:lnSpc>
                </a:pPr>
                <a:r>
                  <a:rPr lang="zh-CN" altLang="en-US" sz="2400">
                    <a:sym typeface="+mn-ea"/>
                  </a:rPr>
                  <a:t>１) 加工件属于支架零件, 结构中等复杂, 尺寸大小适中, 由于加工的５个孔是分布在两个不同的表面上, 要在一次装夹中全部进行加工, 采用移动式两面翻转式夹具完成。</a:t>
                </a:r>
                <a:endParaRPr lang="zh-CN" altLang="en-US" sz="2400">
                  <a:sym typeface="+mn-ea"/>
                </a:endParaRPr>
              </a:p>
              <a:p>
                <a:pPr indent="457200" fontAlgn="auto">
                  <a:lnSpc>
                    <a:spcPct val="150000"/>
                  </a:lnSpc>
                </a:pPr>
                <a:r>
                  <a:rPr lang="zh-CN" altLang="en-US" sz="2400">
                    <a:sym typeface="+mn-ea"/>
                  </a:rPr>
                  <a:t>２) 本工序要求加工位于底板上的４个ϕ１２的孔和小圆柱凸台上的ϕ１２孔。</a:t>
                </a:r>
                <a:endParaRPr lang="zh-CN" altLang="en-US" sz="2400">
                  <a:sym typeface="+mn-ea"/>
                </a:endParaRPr>
              </a:p>
              <a:p>
                <a:pPr indent="457200" fontAlgn="auto">
                  <a:lnSpc>
                    <a:spcPct val="150000"/>
                  </a:lnSpc>
                </a:pPr>
                <a:r>
                  <a:rPr lang="zh-CN" altLang="en-US" sz="2400">
                    <a:sym typeface="+mn-ea"/>
                  </a:rPr>
                  <a:t>３) 本工序前其他位置已加工完毕. 可考虑以ϕ</a:t>
                </a:r>
                <a14:m>
                  <m:oMath xmlns:m="http://schemas.openxmlformats.org/officeDocument/2006/math">
                    <m:sSubSup>
                      <m:sSubSupPr>
                        <m:ctrlPr>
                          <a:rPr lang="en-US" altLang="zh-CN" sz="2400" i="1">
                            <a:latin typeface="Cambria Math" panose="02040503050406030204" charset="0"/>
                            <a:cs typeface="Cambria Math" panose="02040503050406030204" charset="0"/>
                            <a:sym typeface="+mn-ea"/>
                          </a:rPr>
                        </m:ctrlPr>
                      </m:sSubSupPr>
                      <m:e>
                        <m:r>
                          <a:rPr lang="en-US" altLang="zh-CN" sz="2400" i="1">
                            <a:latin typeface="Cambria Math" panose="02040503050406030204" charset="0"/>
                            <a:cs typeface="Cambria Math" panose="02040503050406030204" charset="0"/>
                            <a:sym typeface="+mn-ea"/>
                          </a:rPr>
                          <m:t>40</m:t>
                        </m:r>
                      </m:e>
                      <m:sub>
                        <m:r>
                          <a:rPr lang="en-US" altLang="zh-CN" sz="2400" i="1">
                            <a:latin typeface="Cambria Math" panose="02040503050406030204" charset="0"/>
                            <a:cs typeface="Cambria Math" panose="02040503050406030204" charset="0"/>
                            <a:sym typeface="+mn-ea"/>
                          </a:rPr>
                          <m:t>0</m:t>
                        </m:r>
                      </m:sub>
                      <m:sup>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m:t>
                        </m:r>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065</m:t>
                        </m:r>
                      </m:sup>
                    </m:sSubSup>
                  </m:oMath>
                </a14:m>
                <a:r>
                  <a:rPr lang="zh-CN" altLang="en-US" sz="2400">
                    <a:sym typeface="+mn-ea"/>
                  </a:rPr>
                  <a:t>、 ϕ２５的内孔和端面作为定位基准。</a:t>
                </a:r>
                <a:endParaRPr lang="zh-CN" altLang="en-US" sz="2400">
                  <a:sym typeface="+mn-ea"/>
                </a:endParaRPr>
              </a:p>
              <a:p>
                <a:pPr indent="457200" fontAlgn="auto">
                  <a:lnSpc>
                    <a:spcPct val="150000"/>
                  </a:lnSpc>
                </a:pPr>
                <a:r>
                  <a:rPr lang="zh-CN" altLang="en-US" sz="2400">
                    <a:sym typeface="+mn-ea"/>
                  </a:rPr>
                  <a:t>４) 本工序使用的机床为Z３０３２型摇臂钻床. 刀具为ϕ１２钻头。</a:t>
                </a:r>
                <a:endParaRPr lang="zh-CN" altLang="en-US" sz="2400">
                  <a:sym typeface="+mn-ea"/>
                </a:endParaRPr>
              </a:p>
              <a:p>
                <a:pPr indent="457200" fontAlgn="auto">
                  <a:lnSpc>
                    <a:spcPct val="150000"/>
                  </a:lnSpc>
                </a:pPr>
                <a:r>
                  <a:rPr lang="zh-CN" altLang="en-US" sz="2400">
                    <a:sym typeface="+mn-ea"/>
                  </a:rPr>
                  <a:t>５) 生产类型为中批量生产。</a:t>
                </a:r>
                <a:endParaRPr lang="zh-CN" altLang="en-US" sz="2400">
                  <a:sym typeface="+mn-ea"/>
                </a:endParaRPr>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85190" y="842645"/>
                <a:ext cx="11167110" cy="5133975"/>
              </a:xfrm>
              <a:prstGeom prst="rect">
                <a:avLst/>
              </a:prstGeom>
              <a:blipFill rotWithShape="1">
                <a:blip r:embed="rId4"/>
                <a:stretch>
                  <a:fillRect/>
                </a:stretch>
              </a:blipFill>
            </p:spPr>
            <p:txBody>
              <a:bodyPr/>
              <a:lstStyle/>
              <a:p>
                <a:r>
                  <a:rPr lang="zh-CN" altLang="en-US">
                    <a:noFill/>
                  </a:rPr>
                  <a:t> </a:t>
                </a:r>
              </a:p>
            </p:txBody>
          </p:sp>
        </mc:Fallback>
      </mc:AlternateContent>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79339"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2.确定夹具结构</a:t>
            </a:r>
            <a:r>
              <a:rPr lang="zh-CN" altLang="en-US">
                <a:latin typeface="Arial" panose="020B0604020202020204" pitchFamily="34" charset="0"/>
                <a:ea typeface="微软雅黑" panose="020B0503020204020204" charset="-122"/>
                <a:sym typeface="+mn-ea"/>
              </a:rPr>
              <a:t>方案</a:t>
            </a:r>
            <a:endParaRPr lang="zh-CN" altLang="en-US">
              <a:latin typeface="Arial" panose="020B0604020202020204" pitchFamily="34" charset="0"/>
              <a:ea typeface="微软雅黑" panose="020B0503020204020204" charset="-122"/>
              <a:sym typeface="+mn-ea"/>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27405" y="1327150"/>
                <a:ext cx="5789295" cy="3471545"/>
              </a:xfrm>
              <a:prstGeom prst="rect">
                <a:avLst/>
              </a:prstGeom>
              <a:noFill/>
            </p:spPr>
            <p:txBody>
              <a:bodyPr wrap="square" rtlCol="0" anchor="t">
                <a:spAutoFit/>
              </a:bodyPr>
              <a:p>
                <a:pPr indent="457200" fontAlgn="auto">
                  <a:lnSpc>
                    <a:spcPct val="150000"/>
                  </a:lnSpc>
                </a:pPr>
                <a:r>
                  <a:rPr sz="2400"/>
                  <a:t>(１) 确定定位方 式</a:t>
                </a:r>
                <a:endParaRPr sz="2400"/>
              </a:p>
              <a:p>
                <a:pPr indent="457200" fontAlgn="auto">
                  <a:lnSpc>
                    <a:spcPct val="150000"/>
                  </a:lnSpc>
                </a:pPr>
                <a:r>
                  <a:rPr sz="2400"/>
                  <a:t>选 择ϕ４０＋００?０６５ 的 内 孔 和 低 端 端 面、 宽 为 ８０ 的 后 端 面 作 为 定 位 基 准</a:t>
                </a:r>
                <a:r>
                  <a:rPr lang="zh-CN" sz="2400"/>
                  <a:t>。</a:t>
                </a:r>
                <a:r>
                  <a:rPr lang="zh-CN" altLang="en-US" sz="2400">
                    <a:sym typeface="+mn-ea"/>
                  </a:rPr>
                  <a:t>ϕ</a:t>
                </a:r>
                <a14:m>
                  <m:oMathPara xmlns:m="http://schemas.openxmlformats.org/officeDocument/2006/math">
                    <m:oMathParaPr>
                      <m:jc m:val="centerGroup"/>
                    </m:oMathParaPr>
                    <m:oMath xmlns:m="http://schemas.openxmlformats.org/officeDocument/2006/math">
                      <m:sSubSup>
                        <m:sSubSupPr>
                          <m:ctrlPr>
                            <a:rPr lang="en-US" altLang="zh-CN" sz="2400" i="1">
                              <a:latin typeface="Cambria Math" panose="02040503050406030204" charset="0"/>
                              <a:cs typeface="Cambria Math" panose="02040503050406030204" charset="0"/>
                              <a:sym typeface="+mn-ea"/>
                            </a:rPr>
                          </m:ctrlPr>
                        </m:sSubSupPr>
                        <m:e>
                          <m:r>
                            <a:rPr lang="en-US" altLang="zh-CN" sz="2400" i="1">
                              <a:latin typeface="Cambria Math" panose="02040503050406030204" charset="0"/>
                              <a:cs typeface="Cambria Math" panose="02040503050406030204" charset="0"/>
                              <a:sym typeface="+mn-ea"/>
                            </a:rPr>
                            <m:t>40</m:t>
                          </m:r>
                        </m:e>
                        <m:sub>
                          <m:r>
                            <a:rPr lang="en-US" altLang="zh-CN" sz="2400" i="1">
                              <a:latin typeface="Cambria Math" panose="02040503050406030204" charset="0"/>
                              <a:cs typeface="Cambria Math" panose="02040503050406030204" charset="0"/>
                              <a:sym typeface="+mn-ea"/>
                            </a:rPr>
                            <m:t>0</m:t>
                          </m:r>
                        </m:sub>
                        <m:sup>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m:t>
                          </m:r>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065</m:t>
                          </m:r>
                        </m:sup>
                      </m:sSubSup>
                    </m:oMath>
                  </m:oMathPara>
                </a14:m>
                <a:r>
                  <a:rPr sz="2400"/>
                  <a:t>的内孔限制</a:t>
                </a:r>
                <a:r>
                  <a:rPr lang="en-US" sz="2400"/>
                  <a:t>        </a:t>
                </a:r>
                <a:r>
                  <a:rPr sz="2400"/>
                  <a:t> , 低 端 端 面 限 制</a:t>
                </a:r>
                <a:r>
                  <a:rPr lang="en-US" sz="2400"/>
                  <a:t>    </a:t>
                </a:r>
                <a:r>
                  <a:rPr sz="2400"/>
                  <a:t> , 宽 为 ８０的 后 端 面 限 制 </a:t>
                </a:r>
                <a:r>
                  <a:rPr lang="en-US" sz="2400"/>
                  <a:t>     </a:t>
                </a:r>
                <a:r>
                  <a:rPr sz="2400"/>
                  <a:t>, 如 图６</a:t>
                </a:r>
                <a:r>
                  <a:rPr lang="en-US" sz="2400"/>
                  <a:t>.</a:t>
                </a:r>
                <a:r>
                  <a:rPr sz="2400"/>
                  <a:t>１７所示</a:t>
                </a:r>
                <a:r>
                  <a:rPr lang="zh-CN" sz="2400"/>
                  <a:t>。</a:t>
                </a:r>
                <a:endParaRPr lang="zh-CN" sz="2400"/>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27405" y="1327150"/>
                <a:ext cx="5789295" cy="3471545"/>
              </a:xfrm>
              <a:prstGeom prst="rect">
                <a:avLst/>
              </a:prstGeom>
              <a:blipFill rotWithShape="1">
                <a:blip r:embed="rId4"/>
                <a:stretch>
                  <a:fillRect/>
                </a:stretch>
              </a:blipFill>
            </p:spPr>
            <p:txBody>
              <a:bodyPr/>
              <a:lstStyle/>
              <a:p>
                <a:r>
                  <a:rPr lang="zh-CN" altLang="en-US">
                    <a:noFill/>
                  </a:rPr>
                  <a:t> </a:t>
                </a:r>
              </a:p>
            </p:txBody>
          </p:sp>
        </mc:Fallback>
      </mc:AlternateContent>
      <p:pic>
        <p:nvPicPr>
          <p:cNvPr id="2" name="图片 1"/>
          <p:cNvPicPr>
            <a:picLocks noChangeAspect="1"/>
          </p:cNvPicPr>
          <p:nvPr>
            <p:custDataLst>
              <p:tags r:id="rId5"/>
            </p:custDataLst>
          </p:nvPr>
        </p:nvPicPr>
        <p:blipFill>
          <a:blip r:embed="rId6"/>
          <a:srcRect l="9294"/>
          <a:stretch>
            <a:fillRect/>
          </a:stretch>
        </p:blipFill>
        <p:spPr>
          <a:xfrm>
            <a:off x="7131050" y="588010"/>
            <a:ext cx="5019675" cy="6048375"/>
          </a:xfrm>
          <a:prstGeom prst="rect">
            <a:avLst/>
          </a:prstGeom>
        </p:spPr>
      </p:pic>
      <p:pic>
        <p:nvPicPr>
          <p:cNvPr id="5" name="图片 4"/>
          <p:cNvPicPr>
            <a:picLocks noChangeAspect="1"/>
          </p:cNvPicPr>
          <p:nvPr>
            <p:custDataLst>
              <p:tags r:id="rId7"/>
            </p:custDataLst>
          </p:nvPr>
        </p:nvPicPr>
        <p:blipFill>
          <a:blip r:embed="rId8"/>
          <a:stretch>
            <a:fillRect/>
          </a:stretch>
        </p:blipFill>
        <p:spPr>
          <a:xfrm>
            <a:off x="5605145" y="3276600"/>
            <a:ext cx="1457325" cy="304800"/>
          </a:xfrm>
          <a:prstGeom prst="rect">
            <a:avLst/>
          </a:prstGeom>
        </p:spPr>
      </p:pic>
      <p:pic>
        <p:nvPicPr>
          <p:cNvPr id="6" name="图片 5"/>
          <p:cNvPicPr>
            <a:picLocks noChangeAspect="1"/>
          </p:cNvPicPr>
          <p:nvPr>
            <p:custDataLst>
              <p:tags r:id="rId9"/>
            </p:custDataLst>
          </p:nvPr>
        </p:nvPicPr>
        <p:blipFill>
          <a:blip r:embed="rId10"/>
          <a:stretch>
            <a:fillRect/>
          </a:stretch>
        </p:blipFill>
        <p:spPr>
          <a:xfrm>
            <a:off x="3245485" y="3812540"/>
            <a:ext cx="228600" cy="257175"/>
          </a:xfrm>
          <a:prstGeom prst="rect">
            <a:avLst/>
          </a:prstGeom>
        </p:spPr>
      </p:pic>
      <p:pic>
        <p:nvPicPr>
          <p:cNvPr id="10" name="图片 9"/>
          <p:cNvPicPr>
            <a:picLocks noChangeAspect="1"/>
          </p:cNvPicPr>
          <p:nvPr>
            <p:custDataLst>
              <p:tags r:id="rId11"/>
            </p:custDataLst>
          </p:nvPr>
        </p:nvPicPr>
        <p:blipFill>
          <a:blip r:embed="rId12"/>
          <a:srcRect t="8369" r="9333"/>
          <a:stretch>
            <a:fillRect/>
          </a:stretch>
        </p:blipFill>
        <p:spPr>
          <a:xfrm>
            <a:off x="2098040" y="4328160"/>
            <a:ext cx="302260" cy="410210"/>
          </a:xfrm>
          <a:prstGeom prst="rect">
            <a:avLst/>
          </a:prstGeom>
        </p:spPr>
      </p:pic>
    </p:spTree>
    <p:custDataLst>
      <p:tags r:id="rId1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20023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748030" y="939165"/>
                <a:ext cx="11252200" cy="2363470"/>
              </a:xfrm>
              <a:prstGeom prst="rect">
                <a:avLst/>
              </a:prstGeom>
              <a:noFill/>
            </p:spPr>
            <p:txBody>
              <a:bodyPr wrap="square" rtlCol="0" anchor="t">
                <a:spAutoFit/>
              </a:bodyPr>
              <a:p>
                <a:pPr indent="457200" fontAlgn="auto">
                  <a:lnSpc>
                    <a:spcPct val="150000"/>
                  </a:lnSpc>
                </a:pPr>
                <a:r>
                  <a:rPr sz="2400">
                    <a:sym typeface="+mn-ea"/>
                  </a:rPr>
                  <a:t>(２) 选择定位元件并确定尺寸和配合公差.</a:t>
                </a:r>
                <a:endParaRPr sz="2400">
                  <a:sym typeface="+mn-ea"/>
                </a:endParaRPr>
              </a:p>
              <a:p>
                <a:pPr indent="457200" fontAlgn="auto">
                  <a:lnSpc>
                    <a:spcPct val="150000"/>
                  </a:lnSpc>
                </a:pPr>
                <a:r>
                  <a:rPr sz="2400">
                    <a:sym typeface="+mn-ea"/>
                  </a:rPr>
                  <a:t>１) 选择定位元件. 根据定位方式,</a:t>
                </a:r>
                <a:r>
                  <a:rPr lang="zh-CN" altLang="en-US" sz="2400">
                    <a:sym typeface="+mn-ea"/>
                  </a:rPr>
                  <a:t>ϕ</a:t>
                </a:r>
                <a14:m>
                  <m:oMathPara xmlns:m="http://schemas.openxmlformats.org/officeDocument/2006/math">
                    <m:oMathParaPr>
                      <m:jc m:val="centerGroup"/>
                    </m:oMathParaPr>
                    <m:oMath xmlns:m="http://schemas.openxmlformats.org/officeDocument/2006/math">
                      <m:sSubSup>
                        <m:sSubSupPr>
                          <m:ctrlPr>
                            <a:rPr lang="en-US" altLang="zh-CN" sz="2400" i="1">
                              <a:latin typeface="Cambria Math" panose="02040503050406030204" charset="0"/>
                              <a:cs typeface="Cambria Math" panose="02040503050406030204" charset="0"/>
                              <a:sym typeface="+mn-ea"/>
                            </a:rPr>
                          </m:ctrlPr>
                        </m:sSubSupPr>
                        <m:e>
                          <m:r>
                            <a:rPr lang="en-US" altLang="zh-CN" sz="2400" i="1">
                              <a:latin typeface="Cambria Math" panose="02040503050406030204" charset="0"/>
                              <a:cs typeface="Cambria Math" panose="02040503050406030204" charset="0"/>
                              <a:sym typeface="+mn-ea"/>
                            </a:rPr>
                            <m:t>40</m:t>
                          </m:r>
                        </m:e>
                        <m:sub>
                          <m:r>
                            <a:rPr lang="en-US" altLang="zh-CN" sz="2400" i="1">
                              <a:latin typeface="Cambria Math" panose="02040503050406030204" charset="0"/>
                              <a:cs typeface="Cambria Math" panose="02040503050406030204" charset="0"/>
                              <a:sym typeface="+mn-ea"/>
                            </a:rPr>
                            <m:t>0</m:t>
                          </m:r>
                        </m:sub>
                        <m:sup>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m:t>
                          </m:r>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065</m:t>
                          </m:r>
                        </m:sup>
                      </m:sSubSup>
                    </m:oMath>
                  </m:oMathPara>
                </a14:m>
                <a:r>
                  <a:rPr sz="2400">
                    <a:sym typeface="+mn-ea"/>
                  </a:rPr>
                  <a:t>的内孔和低端端面采用定位轴套, 宽为８０的后端面采用支承钉销进行定位, 如图６</a:t>
                </a:r>
                <a:r>
                  <a:rPr lang="en-US" sz="2400">
                    <a:sym typeface="+mn-ea"/>
                  </a:rPr>
                  <a:t>.</a:t>
                </a:r>
                <a:r>
                  <a:rPr sz="2400">
                    <a:sym typeface="+mn-ea"/>
                  </a:rPr>
                  <a:t>１８所示</a:t>
                </a:r>
                <a:r>
                  <a:rPr lang="zh-CN" sz="2400">
                    <a:sym typeface="+mn-ea"/>
                  </a:rPr>
                  <a:t>。</a:t>
                </a:r>
                <a:endParaRPr lang="zh-CN" sz="2400">
                  <a:sym typeface="+mn-ea"/>
                </a:endParaRPr>
              </a:p>
              <a:p>
                <a:pPr indent="457200" fontAlgn="auto">
                  <a:lnSpc>
                    <a:spcPct val="150000"/>
                  </a:lnSpc>
                </a:pPr>
                <a:endParaRPr sz="2400">
                  <a:sym typeface="+mn-ea"/>
                </a:endParaRPr>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748030" y="939165"/>
                <a:ext cx="11252200" cy="2363470"/>
              </a:xfrm>
              <a:prstGeom prst="rect">
                <a:avLst/>
              </a:prstGeom>
              <a:blipFill rotWithShape="1">
                <a:blip r:embed="rId4"/>
                <a:stretch>
                  <a:fillRect r="-214"/>
                </a:stretch>
              </a:blipFill>
            </p:spPr>
            <p:txBody>
              <a:bodyPr/>
              <a:lstStyle/>
              <a:p>
                <a:r>
                  <a:rPr lang="zh-CN" altLang="en-US">
                    <a:noFill/>
                  </a:rPr>
                  <a:t> </a:t>
                </a:r>
              </a:p>
            </p:txBody>
          </p:sp>
        </mc:Fallback>
      </mc:AlternateContent>
      <p:pic>
        <p:nvPicPr>
          <p:cNvPr id="2" name="图片 1"/>
          <p:cNvPicPr>
            <a:picLocks noChangeAspect="1"/>
          </p:cNvPicPr>
          <p:nvPr>
            <p:custDataLst>
              <p:tags r:id="rId5"/>
            </p:custDataLst>
          </p:nvPr>
        </p:nvPicPr>
        <p:blipFill>
          <a:blip r:embed="rId6"/>
          <a:stretch>
            <a:fillRect/>
          </a:stretch>
        </p:blipFill>
        <p:spPr>
          <a:xfrm>
            <a:off x="3511550" y="2647315"/>
            <a:ext cx="4991100" cy="3475355"/>
          </a:xfrm>
          <a:prstGeom prst="rect">
            <a:avLst/>
          </a:prstGeom>
        </p:spPr>
      </p:pic>
    </p:spTree>
    <p:custDataLst>
      <p:tags r:id="rId7"/>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20023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748030" y="939165"/>
                <a:ext cx="11252200" cy="3471545"/>
              </a:xfrm>
              <a:prstGeom prst="rect">
                <a:avLst/>
              </a:prstGeom>
              <a:noFill/>
            </p:spPr>
            <p:txBody>
              <a:bodyPr wrap="square" rtlCol="0" anchor="t">
                <a:spAutoFit/>
              </a:bodyPr>
              <a:p>
                <a:pPr indent="457200" fontAlgn="auto">
                  <a:lnSpc>
                    <a:spcPct val="150000"/>
                  </a:lnSpc>
                </a:pPr>
                <a:r>
                  <a:rPr sz="2400">
                    <a:sym typeface="+mn-ea"/>
                  </a:rPr>
                  <a:t>(２) 选择定位元件并确定尺寸和配合公差</a:t>
                </a:r>
                <a:r>
                  <a:rPr lang="zh-CN" sz="2400">
                    <a:sym typeface="+mn-ea"/>
                  </a:rPr>
                  <a:t>。</a:t>
                </a:r>
                <a:endParaRPr sz="2400">
                  <a:sym typeface="+mn-ea"/>
                </a:endParaRPr>
              </a:p>
              <a:p>
                <a:pPr indent="457200" fontAlgn="auto">
                  <a:lnSpc>
                    <a:spcPct val="150000"/>
                  </a:lnSpc>
                </a:pPr>
                <a:r>
                  <a:rPr sz="2400">
                    <a:sym typeface="+mn-ea"/>
                  </a:rPr>
                  <a:t>２) 确定定位元件尺寸和配合公差</a:t>
                </a:r>
                <a:r>
                  <a:rPr lang="zh-CN" sz="2400">
                    <a:sym typeface="+mn-ea"/>
                  </a:rPr>
                  <a:t>。</a:t>
                </a:r>
                <a:r>
                  <a:rPr sz="2400">
                    <a:sym typeface="+mn-ea"/>
                  </a:rPr>
                  <a:t> 定位轴套与加工件</a:t>
                </a:r>
                <a:r>
                  <a:rPr lang="zh-CN" altLang="en-US" sz="2400">
                    <a:sym typeface="+mn-ea"/>
                  </a:rPr>
                  <a:t>ϕ</a:t>
                </a:r>
                <a14:m>
                  <m:oMathPara xmlns:m="http://schemas.openxmlformats.org/officeDocument/2006/math">
                    <m:oMathParaPr>
                      <m:jc m:val="centerGroup"/>
                    </m:oMathParaPr>
                    <m:oMath xmlns:m="http://schemas.openxmlformats.org/officeDocument/2006/math">
                      <m:sSubSup>
                        <m:sSubSupPr>
                          <m:ctrlPr>
                            <a:rPr lang="en-US" altLang="zh-CN" sz="2400" i="1">
                              <a:latin typeface="Cambria Math" panose="02040503050406030204" charset="0"/>
                              <a:cs typeface="Cambria Math" panose="02040503050406030204" charset="0"/>
                              <a:sym typeface="+mn-ea"/>
                            </a:rPr>
                          </m:ctrlPr>
                        </m:sSubSupPr>
                        <m:e>
                          <m:r>
                            <a:rPr lang="en-US" altLang="zh-CN" sz="2400" i="1">
                              <a:latin typeface="Cambria Math" panose="02040503050406030204" charset="0"/>
                              <a:cs typeface="Cambria Math" panose="02040503050406030204" charset="0"/>
                              <a:sym typeface="+mn-ea"/>
                            </a:rPr>
                            <m:t>40</m:t>
                          </m:r>
                        </m:e>
                        <m:sub>
                          <m:r>
                            <a:rPr lang="en-US" altLang="zh-CN" sz="2400" i="1">
                              <a:latin typeface="Cambria Math" panose="02040503050406030204" charset="0"/>
                              <a:cs typeface="Cambria Math" panose="02040503050406030204" charset="0"/>
                              <a:sym typeface="+mn-ea"/>
                            </a:rPr>
                            <m:t>0</m:t>
                          </m:r>
                        </m:sub>
                        <m:sup>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m:t>
                          </m:r>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065</m:t>
                          </m:r>
                        </m:sup>
                      </m:sSubSup>
                    </m:oMath>
                  </m:oMathPara>
                </a14:m>
                <a:r>
                  <a:rPr sz="2400">
                    <a:sym typeface="+mn-ea"/>
                  </a:rPr>
                  <a:t>孔有配合, 查阅夹具设计手册取配合公差H８</a:t>
                </a:r>
                <a:r>
                  <a:rPr lang="en-US" sz="2400">
                    <a:sym typeface="+mn-ea"/>
                  </a:rPr>
                  <a:t>/</a:t>
                </a:r>
                <a:r>
                  <a:rPr sz="2400">
                    <a:sym typeface="+mn-ea"/>
                  </a:rPr>
                  <a:t>f７</a:t>
                </a:r>
                <a:r>
                  <a:rPr lang="zh-CN" sz="2400">
                    <a:sym typeface="+mn-ea"/>
                  </a:rPr>
                  <a:t>。</a:t>
                </a:r>
                <a:endParaRPr sz="2400">
                  <a:sym typeface="+mn-ea"/>
                </a:endParaRPr>
              </a:p>
              <a:p>
                <a:pPr indent="457200" fontAlgn="auto">
                  <a:lnSpc>
                    <a:spcPct val="150000"/>
                  </a:lnSpc>
                </a:pPr>
                <a:r>
                  <a:rPr sz="2400">
                    <a:sym typeface="+mn-ea"/>
                  </a:rPr>
                  <a:t>(３) 分析计算定位误差</a:t>
                </a:r>
                <a:r>
                  <a:rPr lang="zh-CN" sz="2400">
                    <a:sym typeface="+mn-ea"/>
                  </a:rPr>
                  <a:t>。</a:t>
                </a:r>
                <a:endParaRPr lang="zh-CN" sz="2400">
                  <a:sym typeface="+mn-ea"/>
                </a:endParaRPr>
              </a:p>
              <a:p>
                <a:pPr indent="457200" fontAlgn="auto">
                  <a:lnSpc>
                    <a:spcPct val="150000"/>
                  </a:lnSpc>
                </a:pPr>
                <a:r>
                  <a:rPr sz="2400">
                    <a:sym typeface="+mn-ea"/>
                  </a:rPr>
                  <a:t> 在加工件尺寸中, 所有加工尺寸无尺寸公差和形位公差要求</a:t>
                </a:r>
                <a:r>
                  <a:rPr lang="zh-CN" sz="2400">
                    <a:sym typeface="+mn-ea"/>
                  </a:rPr>
                  <a:t>。</a:t>
                </a:r>
                <a:r>
                  <a:rPr sz="2400">
                    <a:sym typeface="+mn-ea"/>
                  </a:rPr>
                  <a:t>不做定位误差分析, 定位精度在安装调试时进行测试校核</a:t>
                </a:r>
                <a:r>
                  <a:rPr lang="zh-CN" sz="2400">
                    <a:sym typeface="+mn-ea"/>
                  </a:rPr>
                  <a:t>。</a:t>
                </a:r>
                <a:endParaRPr lang="zh-CN" sz="2400">
                  <a:sym typeface="+mn-ea"/>
                </a:endParaRPr>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748030" y="939165"/>
                <a:ext cx="11252200" cy="3471545"/>
              </a:xfrm>
              <a:prstGeom prst="rect">
                <a:avLst/>
              </a:prstGeom>
              <a:blipFill rotWithShape="1">
                <a:blip r:embed="rId4"/>
                <a:stretch>
                  <a:fillRect r="-818"/>
                </a:stretch>
              </a:blipFill>
            </p:spPr>
            <p:txBody>
              <a:bodyPr/>
              <a:lstStyle/>
              <a:p>
                <a:r>
                  <a:rPr lang="zh-CN" altLang="en-US">
                    <a:noFill/>
                  </a:rPr>
                  <a:t> </a:t>
                </a:r>
              </a:p>
            </p:txBody>
          </p:sp>
        </mc:Fallback>
      </mc:AlternateContent>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20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mc:AlternateContent xmlns:mc="http://schemas.openxmlformats.org/markup-compatibility/2006">
        <mc:Choice xmlns:a14="http://schemas.microsoft.com/office/drawing/2010/main" Requires="a14">
          <p:sp>
            <p:nvSpPr>
              <p:cNvPr id="4" name="文本框 3"/>
              <p:cNvSpPr txBox="1"/>
              <p:nvPr>
                <p:custDataLst>
                  <p:tags r:id="rId2"/>
                </p:custDataLst>
              </p:nvPr>
            </p:nvSpPr>
            <p:spPr>
              <a:xfrm>
                <a:off x="827405" y="672465"/>
                <a:ext cx="10079990" cy="5113020"/>
              </a:xfrm>
              <a:prstGeom prst="rect">
                <a:avLst/>
              </a:prstGeom>
              <a:noFill/>
            </p:spPr>
            <p:txBody>
              <a:bodyPr wrap="square" rtlCol="0" anchor="t">
                <a:noAutofit/>
              </a:bodyPr>
              <a:p>
                <a:pPr indent="457200" fontAlgn="auto">
                  <a:lnSpc>
                    <a:spcPct val="150000"/>
                  </a:lnSpc>
                </a:pPr>
                <a:r>
                  <a:rPr sz="2400"/>
                  <a:t>(４) 确定夹紧装置.</a:t>
                </a:r>
                <a:endParaRPr sz="2400"/>
              </a:p>
              <a:p>
                <a:pPr indent="457200" fontAlgn="auto">
                  <a:lnSpc>
                    <a:spcPct val="150000"/>
                  </a:lnSpc>
                </a:pPr>
                <a:r>
                  <a:rPr sz="2400"/>
                  <a:t>１) 确定夹具类型. 由于端架工件上要加工的孔在两个相互垂直的表面上, 可将夹具体设计成 U 形结构, 并通过定位轴套将工件固定在夹具体上</a:t>
                </a:r>
                <a:r>
                  <a:rPr lang="zh-CN" sz="2400"/>
                  <a:t>。</a:t>
                </a:r>
                <a:r>
                  <a:rPr sz="2400"/>
                  <a:t>当以</a:t>
                </a:r>
                <a:r>
                  <a:rPr lang="zh-CN" altLang="en-US" sz="2400">
                    <a:sym typeface="+mn-ea"/>
                  </a:rPr>
                  <a:t>ϕ</a:t>
                </a:r>
                <a14:m>
                  <m:oMathPara xmlns:m="http://schemas.openxmlformats.org/officeDocument/2006/math">
                    <m:oMathParaPr>
                      <m:jc m:val="centerGroup"/>
                    </m:oMathParaPr>
                    <m:oMath xmlns:m="http://schemas.openxmlformats.org/officeDocument/2006/math">
                      <m:sSubSup>
                        <m:sSubSupPr>
                          <m:ctrlPr>
                            <a:rPr lang="en-US" altLang="zh-CN" sz="2400" i="1">
                              <a:latin typeface="Cambria Math" panose="02040503050406030204" charset="0"/>
                              <a:cs typeface="Cambria Math" panose="02040503050406030204" charset="0"/>
                              <a:sym typeface="+mn-ea"/>
                            </a:rPr>
                          </m:ctrlPr>
                        </m:sSubSupPr>
                        <m:e>
                          <m:r>
                            <a:rPr lang="en-US" altLang="zh-CN" sz="2400" i="1">
                              <a:latin typeface="Cambria Math" panose="02040503050406030204" charset="0"/>
                              <a:cs typeface="Cambria Math" panose="02040503050406030204" charset="0"/>
                              <a:sym typeface="+mn-ea"/>
                            </a:rPr>
                            <m:t>40</m:t>
                          </m:r>
                        </m:e>
                        <m:sub>
                          <m:r>
                            <a:rPr lang="en-US" altLang="zh-CN" sz="2400" i="1">
                              <a:latin typeface="Cambria Math" panose="02040503050406030204" charset="0"/>
                              <a:cs typeface="Cambria Math" panose="02040503050406030204" charset="0"/>
                              <a:sym typeface="+mn-ea"/>
                            </a:rPr>
                            <m:t>0</m:t>
                          </m:r>
                        </m:sub>
                        <m:sup>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m:t>
                          </m:r>
                          <m:r>
                            <a:rPr lang="en-US" altLang="zh-CN" sz="2400" i="1">
                              <a:latin typeface="Cambria Math" panose="02040503050406030204" charset="0"/>
                              <a:cs typeface="Cambria Math" panose="02040503050406030204" charset="0"/>
                              <a:sym typeface="+mn-ea"/>
                            </a:rPr>
                            <m:t>.</m:t>
                          </m:r>
                          <m:r>
                            <a:rPr lang="en-US" altLang="zh-CN" sz="2400" i="1">
                              <a:latin typeface="Cambria Math" panose="02040503050406030204" charset="0"/>
                              <a:cs typeface="Cambria Math" panose="02040503050406030204" charset="0"/>
                              <a:sym typeface="+mn-ea"/>
                            </a:rPr>
                            <m:t>065</m:t>
                          </m:r>
                        </m:sup>
                      </m:sSubSup>
                    </m:oMath>
                  </m:oMathPara>
                </a14:m>
                <a:r>
                  <a:rPr sz="2400"/>
                  <a:t>台阶孔的端面作为平面定位基准时, 考虑到底板的上表面会出现悬空状态, 应当增设辅助支承</a:t>
                </a:r>
                <a:r>
                  <a:rPr lang="zh-CN" sz="2400"/>
                  <a:t>。</a:t>
                </a:r>
                <a:r>
                  <a:rPr sz="2400"/>
                  <a:t>为方便工件的装夹和拆卸, 可将底板上４个需要加工的孔置于 U 形夹具体的开口处, 并以翻转钻模板的形式来确定４个钻套的方位</a:t>
                </a:r>
                <a:r>
                  <a:rPr lang="zh-CN" sz="2400"/>
                  <a:t>。</a:t>
                </a:r>
                <a:endParaRPr lang="zh-CN" sz="2400"/>
              </a:p>
            </p:txBody>
          </p:sp>
        </mc:Choice>
        <mc:Fallback>
          <p:sp>
            <p:nvSpPr>
              <p:cNvPr id="4" name="文本框 3"/>
              <p:cNvSpPr txBox="1">
                <a:spLocks noRot="1" noChangeAspect="1" noMove="1" noResize="1" noEditPoints="1" noAdjustHandles="1" noChangeArrowheads="1" noChangeShapeType="1" noTextEdit="1"/>
              </p:cNvSpPr>
              <p:nvPr>
                <p:custDataLst>
                  <p:tags r:id="rId3"/>
                </p:custDataLst>
              </p:nvPr>
            </p:nvSpPr>
            <p:spPr>
              <a:xfrm>
                <a:off x="827405" y="672465"/>
                <a:ext cx="10079990" cy="5113020"/>
              </a:xfrm>
              <a:prstGeom prst="rect">
                <a:avLst/>
              </a:prstGeom>
              <a:blipFill rotWithShape="1">
                <a:blip r:embed="rId4"/>
                <a:stretch>
                  <a:fillRect/>
                </a:stretch>
              </a:blipFill>
            </p:spPr>
            <p:txBody>
              <a:bodyPr/>
              <a:lstStyle/>
              <a:p>
                <a:r>
                  <a:rPr lang="zh-CN" altLang="en-US">
                    <a:noFill/>
                  </a:rPr>
                  <a:t> </a:t>
                </a:r>
              </a:p>
            </p:txBody>
          </p:sp>
        </mc:Fallback>
      </mc:AlternateContent>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13800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04215" y="762000"/>
            <a:ext cx="11304905" cy="2861310"/>
          </a:xfrm>
          <a:prstGeom prst="rect">
            <a:avLst/>
          </a:prstGeom>
          <a:noFill/>
        </p:spPr>
        <p:txBody>
          <a:bodyPr wrap="square" rtlCol="0" anchor="t">
            <a:spAutoFit/>
          </a:bodyPr>
          <a:p>
            <a:pPr indent="457200" fontAlgn="auto">
              <a:lnSpc>
                <a:spcPct val="150000"/>
              </a:lnSpc>
            </a:pPr>
            <a:r>
              <a:rPr sz="2400">
                <a:sym typeface="+mn-ea"/>
              </a:rPr>
              <a:t>２) 确定夹紧方式</a:t>
            </a:r>
            <a:endParaRPr sz="2400">
              <a:sym typeface="+mn-ea"/>
            </a:endParaRPr>
          </a:p>
          <a:p>
            <a:pPr indent="457200" fontAlgn="auto">
              <a:lnSpc>
                <a:spcPct val="150000"/>
              </a:lnSpc>
            </a:pPr>
            <a:r>
              <a:rPr sz="2400">
                <a:sym typeface="+mn-ea"/>
              </a:rPr>
              <a:t> 工件的夹紧设计为螺旋压板夹紧的方式. 夹紧元件有夹紧轴、 锁紧螺母、开口压板和 M１６螺母, 这些元件通过夹具体组合连接</a:t>
            </a:r>
            <a:r>
              <a:rPr lang="zh-CN" sz="2400">
                <a:sym typeface="+mn-ea"/>
              </a:rPr>
              <a:t>。</a:t>
            </a:r>
            <a:r>
              <a:rPr sz="2400">
                <a:sym typeface="+mn-ea"/>
              </a:rPr>
              <a:t> 当旋紧 M１６螺母时, 通过开口压板及夹紧轴的作用, 使工件夹紧在夹具体上</a:t>
            </a:r>
            <a:r>
              <a:rPr lang="zh-CN" sz="2400">
                <a:sym typeface="+mn-ea"/>
              </a:rPr>
              <a:t>。</a:t>
            </a:r>
            <a:r>
              <a:rPr sz="2400">
                <a:sym typeface="+mn-ea"/>
              </a:rPr>
              <a:t> 锁紧螺母用于使夹紧轴固定在夹具体上, 如图６</a:t>
            </a:r>
            <a:r>
              <a:rPr lang="en-US" sz="2400">
                <a:sym typeface="+mn-ea"/>
              </a:rPr>
              <a:t>.</a:t>
            </a:r>
            <a:r>
              <a:rPr sz="2400">
                <a:sym typeface="+mn-ea"/>
              </a:rPr>
              <a:t>１９所示</a:t>
            </a:r>
            <a:r>
              <a:rPr lang="zh-CN" sz="2400">
                <a:sym typeface="+mn-ea"/>
              </a:rPr>
              <a:t>。</a:t>
            </a:r>
            <a:endParaRPr lang="zh-CN" sz="2400">
              <a:sym typeface="+mn-ea"/>
            </a:endParaRPr>
          </a:p>
        </p:txBody>
      </p:sp>
      <p:pic>
        <p:nvPicPr>
          <p:cNvPr id="5" name="图片 4"/>
          <p:cNvPicPr>
            <a:picLocks noChangeAspect="1"/>
          </p:cNvPicPr>
          <p:nvPr>
            <p:custDataLst>
              <p:tags r:id="rId3"/>
            </p:custDataLst>
          </p:nvPr>
        </p:nvPicPr>
        <p:blipFill>
          <a:blip r:embed="rId4"/>
          <a:stretch>
            <a:fillRect/>
          </a:stretch>
        </p:blipFill>
        <p:spPr>
          <a:xfrm>
            <a:off x="4468495" y="3429000"/>
            <a:ext cx="3943350" cy="2724150"/>
          </a:xfrm>
          <a:prstGeom prst="rect">
            <a:avLst/>
          </a:prstGeom>
        </p:spPr>
      </p:pic>
    </p:spTree>
    <p:custDataLst>
      <p:tags r:id="rId5"/>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1030585" cy="1753235"/>
          </a:xfrm>
          <a:prstGeom prst="rect">
            <a:avLst/>
          </a:prstGeom>
          <a:noFill/>
        </p:spPr>
        <p:txBody>
          <a:bodyPr wrap="square" rtlCol="0" anchor="t">
            <a:spAutoFit/>
          </a:bodyPr>
          <a:p>
            <a:pPr indent="457200" fontAlgn="auto">
              <a:lnSpc>
                <a:spcPct val="150000"/>
              </a:lnSpc>
            </a:pPr>
            <a:r>
              <a:rPr sz="2400">
                <a:sym typeface="+mn-ea"/>
              </a:rPr>
              <a:t>(５) 确定导向元件</a:t>
            </a:r>
            <a:endParaRPr sz="2400">
              <a:sym typeface="+mn-ea"/>
            </a:endParaRPr>
          </a:p>
          <a:p>
            <a:pPr indent="457200" fontAlgn="auto">
              <a:lnSpc>
                <a:spcPct val="150000"/>
              </a:lnSpc>
            </a:pPr>
            <a:r>
              <a:rPr sz="2400">
                <a:sym typeface="+mn-ea"/>
              </a:rPr>
              <a:t> 根据设计任务要求, 因采用摇臂钻床加工, 需要设计刀具导向元件</a:t>
            </a:r>
            <a:r>
              <a:rPr lang="zh-CN" sz="2400">
                <a:sym typeface="+mn-ea"/>
              </a:rPr>
              <a:t>。</a:t>
            </a:r>
            <a:r>
              <a:rPr sz="2400">
                <a:sym typeface="+mn-ea"/>
              </a:rPr>
              <a:t> 导套如图６</a:t>
            </a:r>
            <a:r>
              <a:rPr lang="en-US" sz="2400">
                <a:sym typeface="+mn-ea"/>
              </a:rPr>
              <a:t>.</a:t>
            </a:r>
            <a:r>
              <a:rPr sz="2400">
                <a:sym typeface="+mn-ea"/>
              </a:rPr>
              <a:t>２０所示</a:t>
            </a:r>
            <a:r>
              <a:rPr lang="zh-CN" sz="2400">
                <a:sym typeface="+mn-ea"/>
              </a:rPr>
              <a:t>。</a:t>
            </a:r>
            <a:endParaRPr lang="zh-CN" sz="2400">
              <a:sym typeface="+mn-ea"/>
            </a:endParaRPr>
          </a:p>
        </p:txBody>
      </p:sp>
      <p:pic>
        <p:nvPicPr>
          <p:cNvPr id="2" name="图片 1"/>
          <p:cNvPicPr>
            <a:picLocks noChangeAspect="1"/>
          </p:cNvPicPr>
          <p:nvPr>
            <p:custDataLst>
              <p:tags r:id="rId3"/>
            </p:custDataLst>
          </p:nvPr>
        </p:nvPicPr>
        <p:blipFill>
          <a:blip r:embed="rId4"/>
          <a:stretch>
            <a:fillRect/>
          </a:stretch>
        </p:blipFill>
        <p:spPr>
          <a:xfrm>
            <a:off x="3756660" y="2573020"/>
            <a:ext cx="4016375" cy="4155440"/>
          </a:xfrm>
          <a:prstGeom prst="rect">
            <a:avLst/>
          </a:prstGeom>
        </p:spPr>
      </p:pic>
    </p:spTree>
    <p:custDataLst>
      <p:tags r:id="rId5"/>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89474" y="11133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2.确定夹具结构</a:t>
            </a:r>
            <a:r>
              <a:rPr lang="zh-CN" altLang="en-US">
                <a:latin typeface="Arial" panose="020B0604020202020204" pitchFamily="34" charset="0"/>
                <a:ea typeface="微软雅黑" panose="020B0503020204020204" charset="-122"/>
                <a:sym typeface="+mn-ea"/>
              </a:rPr>
              <a:t>方案</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03580" y="788670"/>
            <a:ext cx="11030585" cy="2861310"/>
          </a:xfrm>
          <a:prstGeom prst="rect">
            <a:avLst/>
          </a:prstGeom>
          <a:noFill/>
        </p:spPr>
        <p:txBody>
          <a:bodyPr wrap="square" rtlCol="0" anchor="t">
            <a:spAutoFit/>
          </a:bodyPr>
          <a:p>
            <a:pPr indent="457200" fontAlgn="auto">
              <a:lnSpc>
                <a:spcPct val="150000"/>
              </a:lnSpc>
            </a:pPr>
            <a:r>
              <a:rPr sz="2400">
                <a:sym typeface="+mn-ea"/>
              </a:rPr>
              <a:t>(６) 确定其他结构</a:t>
            </a:r>
            <a:endParaRPr sz="2400">
              <a:sym typeface="+mn-ea"/>
            </a:endParaRPr>
          </a:p>
          <a:p>
            <a:pPr indent="457200" fontAlgn="auto">
              <a:lnSpc>
                <a:spcPct val="150000"/>
              </a:lnSpc>
            </a:pPr>
            <a:r>
              <a:rPr sz="2400">
                <a:sym typeface="+mn-ea"/>
              </a:rPr>
              <a:t>根据定位和夹紧方案, 加工件四个孔的位置处于悬空状态, 为保证加工过程中受力平衡, 需要采用辅助支承, 在辅助支承机构中, 首先要根据工件加工位置设计出支承轴, 支承轴的作用是从工件的下面将工件顶住, 为方便后期调试, 在支承轴上设计一调节螺母,可自由调节支承轴高度, 如图６</a:t>
            </a:r>
            <a:r>
              <a:rPr lang="en-US" sz="2400">
                <a:sym typeface="+mn-ea"/>
              </a:rPr>
              <a:t>.</a:t>
            </a:r>
            <a:r>
              <a:rPr sz="2400">
                <a:sym typeface="+mn-ea"/>
              </a:rPr>
              <a:t>２１所示</a:t>
            </a:r>
            <a:r>
              <a:rPr lang="zh-CN" sz="2400">
                <a:sym typeface="+mn-ea"/>
              </a:rPr>
              <a:t>。</a:t>
            </a:r>
            <a:endParaRPr lang="zh-CN" sz="2400">
              <a:sym typeface="+mn-ea"/>
            </a:endParaRPr>
          </a:p>
        </p:txBody>
      </p:sp>
      <p:pic>
        <p:nvPicPr>
          <p:cNvPr id="5" name="图片 4"/>
          <p:cNvPicPr>
            <a:picLocks noChangeAspect="1"/>
          </p:cNvPicPr>
          <p:nvPr>
            <p:custDataLst>
              <p:tags r:id="rId3"/>
            </p:custDataLst>
          </p:nvPr>
        </p:nvPicPr>
        <p:blipFill>
          <a:blip r:embed="rId4"/>
          <a:stretch>
            <a:fillRect/>
          </a:stretch>
        </p:blipFill>
        <p:spPr>
          <a:xfrm>
            <a:off x="5210175" y="3588385"/>
            <a:ext cx="3308985" cy="3298190"/>
          </a:xfrm>
          <a:prstGeom prst="rect">
            <a:avLst/>
          </a:prstGeom>
        </p:spPr>
      </p:pic>
    </p:spTree>
    <p:custDataLst>
      <p:tags r:id="rId5"/>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pPr algn="l"/>
            <a:r>
              <a:rPr lang="en-US" altLang="zh-CN">
                <a:latin typeface="Arial" panose="020B0604020202020204" pitchFamily="34" charset="0"/>
                <a:ea typeface="微软雅黑" panose="020B0503020204020204" charset="-122"/>
                <a:sym typeface="+mn-ea"/>
              </a:rPr>
              <a:t>    </a:t>
            </a:r>
            <a:r>
              <a:rPr lang="en-US" altLang="zh-CN">
                <a:latin typeface="Arial" panose="020B0604020202020204" pitchFamily="34" charset="0"/>
                <a:ea typeface="微软雅黑" panose="020B0503020204020204" charset="-122"/>
                <a:sym typeface="+mn-ea"/>
              </a:rPr>
              <a:t>3.</a:t>
            </a:r>
            <a:r>
              <a:rPr lang="zh-CN" altLang="en-US" dirty="0">
                <a:latin typeface="Arial" panose="020B0604020202020204" pitchFamily="34" charset="0"/>
                <a:sym typeface="Arial" panose="020B0604020202020204" pitchFamily="34" charset="0"/>
              </a:rPr>
              <a:t>绘制结构草图</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4565650" cy="2306955"/>
          </a:xfrm>
          <a:prstGeom prst="rect">
            <a:avLst/>
          </a:prstGeom>
          <a:noFill/>
        </p:spPr>
        <p:txBody>
          <a:bodyPr wrap="square" rtlCol="0" anchor="t">
            <a:spAutoFit/>
          </a:bodyPr>
          <a:p>
            <a:pPr indent="457200" fontAlgn="auto">
              <a:lnSpc>
                <a:spcPct val="150000"/>
              </a:lnSpc>
            </a:pPr>
            <a:r>
              <a:rPr sz="2400">
                <a:sym typeface="+mn-ea"/>
              </a:rPr>
              <a:t>根据定位和夹紧机构的设计, 得到夹具基本结构如图６</a:t>
            </a:r>
            <a:r>
              <a:rPr lang="en-US" sz="2400">
                <a:sym typeface="+mn-ea"/>
              </a:rPr>
              <a:t>.22</a:t>
            </a:r>
            <a:r>
              <a:rPr sz="2400">
                <a:sym typeface="+mn-ea"/>
              </a:rPr>
              <a:t>所示</a:t>
            </a:r>
            <a:r>
              <a:rPr lang="zh-CN" altLang="en-US" sz="2400">
                <a:sym typeface="+mn-ea"/>
              </a:rPr>
              <a:t>。</a:t>
            </a:r>
            <a:endParaRPr lang="zh-CN" altLang="en-US" sz="2400">
              <a:sym typeface="+mn-ea"/>
            </a:endParaRPr>
          </a:p>
          <a:p>
            <a:pPr indent="457200" fontAlgn="auto">
              <a:lnSpc>
                <a:spcPct val="150000"/>
              </a:lnSpc>
            </a:pPr>
            <a:endParaRPr lang="zh-CN" altLang="en-US" sz="2400">
              <a:sym typeface="+mn-ea"/>
            </a:endParaRPr>
          </a:p>
        </p:txBody>
      </p:sp>
      <p:pic>
        <p:nvPicPr>
          <p:cNvPr id="5" name="图片 4"/>
          <p:cNvPicPr>
            <a:picLocks noChangeAspect="1"/>
          </p:cNvPicPr>
          <p:nvPr>
            <p:custDataLst>
              <p:tags r:id="rId3"/>
            </p:custDataLst>
          </p:nvPr>
        </p:nvPicPr>
        <p:blipFill>
          <a:blip r:embed="rId4"/>
          <a:stretch>
            <a:fillRect/>
          </a:stretch>
        </p:blipFill>
        <p:spPr>
          <a:xfrm>
            <a:off x="6663690" y="252730"/>
            <a:ext cx="5219700" cy="5981700"/>
          </a:xfrm>
          <a:prstGeom prst="rect">
            <a:avLst/>
          </a:prstGeom>
        </p:spPr>
      </p:pic>
    </p:spTree>
    <p:custDataLst>
      <p:tags r:id="rId5"/>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6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４.确定夹具技术要求和有关尺寸以及公差配合</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27405" y="1327150"/>
            <a:ext cx="10405110" cy="3415030"/>
          </a:xfrm>
          <a:prstGeom prst="rect">
            <a:avLst/>
          </a:prstGeom>
          <a:noFill/>
        </p:spPr>
        <p:txBody>
          <a:bodyPr wrap="square" rtlCol="0" anchor="t">
            <a:spAutoFit/>
          </a:bodyPr>
          <a:p>
            <a:pPr indent="457200" fontAlgn="auto">
              <a:lnSpc>
                <a:spcPct val="150000"/>
              </a:lnSpc>
            </a:pPr>
            <a:r>
              <a:rPr lang="zh-CN" altLang="en-US" sz="2400">
                <a:sym typeface="+mn-ea"/>
              </a:rPr>
              <a:t>(１) 技术要求。</a:t>
            </a:r>
            <a:endParaRPr lang="zh-CN" altLang="en-US" sz="2400">
              <a:sym typeface="+mn-ea"/>
            </a:endParaRPr>
          </a:p>
          <a:p>
            <a:pPr indent="457200" fontAlgn="auto">
              <a:lnSpc>
                <a:spcPct val="150000"/>
              </a:lnSpc>
            </a:pPr>
            <a:r>
              <a:rPr lang="zh-CN" altLang="en-US" sz="2400">
                <a:sym typeface="+mn-ea"/>
              </a:rPr>
              <a:t>１) 装配前进行浸油处理;</a:t>
            </a:r>
            <a:endParaRPr lang="zh-CN" altLang="en-US" sz="2400">
              <a:sym typeface="+mn-ea"/>
            </a:endParaRPr>
          </a:p>
          <a:p>
            <a:pPr indent="457200" fontAlgn="auto">
              <a:lnSpc>
                <a:spcPct val="150000"/>
              </a:lnSpc>
            </a:pPr>
            <a:r>
              <a:rPr lang="zh-CN" altLang="en-US" sz="2400">
                <a:sym typeface="+mn-ea"/>
              </a:rPr>
              <a:t>２) 零件不得有毛刺、 飞边、 灰尘等;</a:t>
            </a:r>
            <a:endParaRPr lang="zh-CN" altLang="en-US" sz="2400">
              <a:sym typeface="+mn-ea"/>
            </a:endParaRPr>
          </a:p>
          <a:p>
            <a:pPr indent="457200" fontAlgn="auto">
              <a:lnSpc>
                <a:spcPct val="150000"/>
              </a:lnSpc>
            </a:pPr>
            <a:r>
              <a:rPr lang="zh-CN" altLang="en-US" sz="2400">
                <a:sym typeface="+mn-ea"/>
              </a:rPr>
              <a:t>３) 装配时不允许有磕碰和划伤;</a:t>
            </a:r>
            <a:endParaRPr lang="zh-CN" altLang="en-US" sz="2400">
              <a:sym typeface="+mn-ea"/>
            </a:endParaRPr>
          </a:p>
          <a:p>
            <a:pPr indent="457200" fontAlgn="auto">
              <a:lnSpc>
                <a:spcPct val="150000"/>
              </a:lnSpc>
            </a:pPr>
            <a:r>
              <a:rPr lang="zh-CN" altLang="en-US" sz="2400">
                <a:sym typeface="+mn-ea"/>
              </a:rPr>
              <a:t>４) 使用前需对夹具进行定位和夹紧校核。</a:t>
            </a:r>
            <a:endParaRPr lang="zh-CN" altLang="en-US" sz="2400">
              <a:sym typeface="+mn-ea"/>
            </a:endParaRPr>
          </a:p>
          <a:p>
            <a:pPr indent="457200" fontAlgn="auto">
              <a:lnSpc>
                <a:spcPct val="150000"/>
              </a:lnSpc>
            </a:pPr>
            <a:endParaRPr lang="zh-CN" altLang="en-US" sz="2400">
              <a:sym typeface="+mn-ea"/>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altLang="zh-CN" sz="3600">
                <a:solidFill>
                  <a:schemeClr val="tx2">
                    <a:lumMod val="50000"/>
                  </a:schemeClr>
                </a:solidFill>
                <a:latin typeface="Arial" panose="020B0604020202020204" pitchFamily="34" charset="0"/>
                <a:ea typeface="微软雅黑" panose="020B0503020204020204" charset="-122"/>
              </a:rPr>
              <a:t>6 </a:t>
            </a:r>
            <a:r>
              <a:rPr lang="zh-CN" altLang="en-US" sz="3600">
                <a:solidFill>
                  <a:schemeClr val="tx2">
                    <a:lumMod val="50000"/>
                  </a:schemeClr>
                </a:solidFill>
                <a:latin typeface="Arial" panose="020B0604020202020204" pitchFamily="34" charset="0"/>
                <a:ea typeface="微软雅黑" panose="020B0503020204020204" charset="-122"/>
              </a:rPr>
              <a:t>钻床夹具设计</a:t>
            </a:r>
            <a:endParaRPr lang="zh-CN" altLang="en-US"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a:t>
            </a:r>
            <a:r>
              <a:rPr lang="zh-CN" altLang="en-US" sz="6600">
                <a:solidFill>
                  <a:schemeClr val="accent1">
                    <a:lumMod val="75000"/>
                  </a:schemeClr>
                </a:solidFill>
                <a:latin typeface="Arial" panose="020B0604020202020204" pitchFamily="34" charset="0"/>
                <a:ea typeface="微软雅黑" panose="020B0503020204020204" charset="-122"/>
              </a:rPr>
              <a:t>二</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1" name="同心圆 20"/>
          <p:cNvSpPr/>
          <p:nvPr>
            <p:custDataLst>
              <p:tags r:id="rId11"/>
            </p:custDataLst>
          </p:nvPr>
        </p:nvSpPr>
        <p:spPr>
          <a:xfrm>
            <a:off x="660398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2" name="同心圆 20"/>
          <p:cNvSpPr/>
          <p:nvPr>
            <p:custDataLst>
              <p:tags r:id="rId12"/>
            </p:custDataLst>
          </p:nvPr>
        </p:nvSpPr>
        <p:spPr>
          <a:xfrm>
            <a:off x="5365737"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3" name="同心圆 20"/>
          <p:cNvSpPr/>
          <p:nvPr>
            <p:custDataLst>
              <p:tags r:id="rId13"/>
            </p:custDataLst>
          </p:nvPr>
        </p:nvSpPr>
        <p:spPr>
          <a:xfrm>
            <a:off x="5984862" y="513333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14" name="文本框 13"/>
          <p:cNvSpPr txBox="1"/>
          <p:nvPr/>
        </p:nvSpPr>
        <p:spPr>
          <a:xfrm>
            <a:off x="5464175" y="5718810"/>
            <a:ext cx="6001385" cy="521970"/>
          </a:xfrm>
          <a:prstGeom prst="rect">
            <a:avLst/>
          </a:prstGeom>
          <a:noFill/>
        </p:spPr>
        <p:txBody>
          <a:bodyPr wrap="square" rtlCol="0">
            <a:spAutoFit/>
          </a:bodyPr>
          <a:p>
            <a:r>
              <a:rPr lang="zh-CN" altLang="en-US" sz="2800" b="1">
                <a:solidFill>
                  <a:schemeClr val="tx1"/>
                </a:solidFill>
              </a:rPr>
              <a:t>任务</a:t>
            </a:r>
            <a:r>
              <a:rPr lang="en-US" sz="2800" b="1">
                <a:solidFill>
                  <a:schemeClr val="tx1"/>
                </a:solidFill>
              </a:rPr>
              <a:t>6</a:t>
            </a:r>
            <a:r>
              <a:rPr lang="en-US" sz="2800" b="1">
                <a:solidFill>
                  <a:schemeClr val="tx1"/>
                </a:solidFill>
              </a:rPr>
              <a:t>.2移动式翻转钻床夹具设计</a:t>
            </a:r>
            <a:endParaRPr lang="en-US" sz="2800" b="1">
              <a:solidFill>
                <a:schemeClr val="tx1"/>
              </a:solidFill>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6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４.确定夹具技术要求和有关尺寸以及公差配合</a:t>
            </a:r>
            <a:endParaRPr lang="en-US" altLang="zh-CN">
              <a:latin typeface="Arial" panose="020B0604020202020204" pitchFamily="34" charset="0"/>
              <a:ea typeface="微软雅黑" panose="020B0503020204020204" charset="-122"/>
              <a:sym typeface="+mn-ea"/>
            </a:endParaRPr>
          </a:p>
        </p:txBody>
      </p:sp>
      <p:sp>
        <p:nvSpPr>
          <p:cNvPr id="4" name="文本框 3"/>
          <p:cNvSpPr txBox="1"/>
          <p:nvPr>
            <p:custDataLst>
              <p:tags r:id="rId2"/>
            </p:custDataLst>
          </p:nvPr>
        </p:nvSpPr>
        <p:spPr>
          <a:xfrm>
            <a:off x="827405" y="1327150"/>
            <a:ext cx="10405110" cy="3415030"/>
          </a:xfrm>
          <a:prstGeom prst="rect">
            <a:avLst/>
          </a:prstGeom>
          <a:noFill/>
        </p:spPr>
        <p:txBody>
          <a:bodyPr wrap="square" rtlCol="0" anchor="t">
            <a:spAutoFit/>
          </a:bodyPr>
          <a:p>
            <a:pPr indent="457200" fontAlgn="auto">
              <a:lnSpc>
                <a:spcPct val="150000"/>
              </a:lnSpc>
            </a:pPr>
            <a:r>
              <a:rPr lang="zh-CN" altLang="en-US" sz="2400">
                <a:sym typeface="+mn-ea"/>
              </a:rPr>
              <a:t>(２) 公差配合.</a:t>
            </a:r>
            <a:endParaRPr lang="zh-CN" altLang="en-US" sz="2400">
              <a:sym typeface="+mn-ea"/>
            </a:endParaRPr>
          </a:p>
          <a:p>
            <a:pPr indent="457200" fontAlgn="auto">
              <a:lnSpc>
                <a:spcPct val="150000"/>
              </a:lnSpc>
            </a:pPr>
            <a:r>
              <a:rPr lang="zh-CN" altLang="en-US" sz="2400">
                <a:sym typeface="+mn-ea"/>
              </a:rPr>
              <a:t>１) 铰链座与铰链轴之间: ϕ８</a:t>
            </a:r>
            <a:r>
              <a:rPr lang="en-US" altLang="zh-CN" sz="2400">
                <a:sym typeface="+mn-ea"/>
              </a:rPr>
              <a:t>H7/d8</a:t>
            </a:r>
            <a:r>
              <a:rPr lang="zh-CN" altLang="en-US" sz="2400">
                <a:sym typeface="+mn-ea"/>
              </a:rPr>
              <a:t>;</a:t>
            </a:r>
            <a:endParaRPr lang="zh-CN" altLang="en-US" sz="2400">
              <a:sym typeface="+mn-ea"/>
            </a:endParaRPr>
          </a:p>
          <a:p>
            <a:pPr indent="457200" fontAlgn="auto">
              <a:lnSpc>
                <a:spcPct val="150000"/>
              </a:lnSpc>
            </a:pPr>
            <a:r>
              <a:rPr lang="zh-CN" altLang="en-US" sz="2400">
                <a:sym typeface="+mn-ea"/>
              </a:rPr>
              <a:t>２) 钻套与夹具体和钻模板之间: ϕ１８</a:t>
            </a:r>
            <a:r>
              <a:rPr lang="en-US" altLang="zh-CN" sz="2400">
                <a:sym typeface="+mn-ea"/>
              </a:rPr>
              <a:t>H6/h5</a:t>
            </a:r>
            <a:r>
              <a:rPr lang="zh-CN" altLang="en-US" sz="2400">
                <a:sym typeface="+mn-ea"/>
              </a:rPr>
              <a:t>;</a:t>
            </a:r>
            <a:endParaRPr lang="zh-CN" altLang="en-US" sz="2400">
              <a:sym typeface="+mn-ea"/>
            </a:endParaRPr>
          </a:p>
          <a:p>
            <a:pPr indent="457200" fontAlgn="auto">
              <a:lnSpc>
                <a:spcPct val="150000"/>
              </a:lnSpc>
            </a:pPr>
            <a:r>
              <a:rPr lang="zh-CN" altLang="en-US" sz="2400">
                <a:sym typeface="+mn-ea"/>
              </a:rPr>
              <a:t>３) 支承轴与夹具体之间: ϕ２０</a:t>
            </a:r>
            <a:r>
              <a:rPr lang="en-US" altLang="zh-CN" sz="2400">
                <a:sym typeface="+mn-ea"/>
              </a:rPr>
              <a:t>H7/f7</a:t>
            </a:r>
            <a:r>
              <a:rPr lang="zh-CN" altLang="en-US" sz="2400">
                <a:sym typeface="+mn-ea"/>
              </a:rPr>
              <a:t>;</a:t>
            </a:r>
            <a:endParaRPr lang="zh-CN" altLang="en-US" sz="2400">
              <a:sym typeface="+mn-ea"/>
            </a:endParaRPr>
          </a:p>
          <a:p>
            <a:pPr indent="457200" fontAlgn="auto">
              <a:lnSpc>
                <a:spcPct val="150000"/>
              </a:lnSpc>
            </a:pPr>
            <a:r>
              <a:rPr lang="zh-CN" altLang="en-US" sz="2400">
                <a:sym typeface="+mn-ea"/>
              </a:rPr>
              <a:t>４) 定位轴套与夹具体之间: ϕ３０</a:t>
            </a:r>
            <a:r>
              <a:rPr lang="en-US" altLang="zh-CN" sz="2400">
                <a:sym typeface="+mn-ea"/>
              </a:rPr>
              <a:t>H6/h5</a:t>
            </a:r>
            <a:r>
              <a:rPr lang="zh-CN" altLang="en-US" sz="2400">
                <a:sym typeface="+mn-ea"/>
              </a:rPr>
              <a:t>;</a:t>
            </a:r>
            <a:endParaRPr lang="zh-CN" altLang="en-US" sz="2400">
              <a:sym typeface="+mn-ea"/>
            </a:endParaRPr>
          </a:p>
          <a:p>
            <a:pPr indent="457200" fontAlgn="auto">
              <a:lnSpc>
                <a:spcPct val="150000"/>
              </a:lnSpc>
            </a:pPr>
            <a:r>
              <a:rPr lang="zh-CN" altLang="en-US" sz="2400">
                <a:sym typeface="+mn-ea"/>
              </a:rPr>
              <a:t>５) 支承钉与夹具体之间: ϕ１０</a:t>
            </a:r>
            <a:r>
              <a:rPr lang="en-US" altLang="zh-CN" sz="2400">
                <a:sym typeface="+mn-ea"/>
              </a:rPr>
              <a:t>H7/p6</a:t>
            </a:r>
            <a:r>
              <a:rPr lang="zh-CN" altLang="en-US" sz="2400">
                <a:sym typeface="+mn-ea"/>
              </a:rPr>
              <a:t>。</a:t>
            </a:r>
            <a:endParaRPr lang="zh-CN" altLang="en-US" sz="2400">
              <a:sym typeface="+mn-ea"/>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5.</a:t>
            </a:r>
            <a:r>
              <a:rPr lang="zh-CN" altLang="en-US">
                <a:sym typeface="+mn-ea"/>
              </a:rPr>
              <a:t>确定夹具零件材料</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4523105"/>
          </a:xfrm>
          <a:prstGeom prst="rect">
            <a:avLst/>
          </a:prstGeom>
          <a:noFill/>
        </p:spPr>
        <p:txBody>
          <a:bodyPr wrap="square" rtlCol="0" anchor="t">
            <a:spAutoFit/>
          </a:bodyPr>
          <a:p>
            <a:pPr indent="457200" fontAlgn="auto">
              <a:lnSpc>
                <a:spcPct val="150000"/>
              </a:lnSpc>
            </a:pPr>
            <a:r>
              <a:rPr lang="zh-CN" altLang="en-US" sz="2400">
                <a:sym typeface="+mn-ea"/>
              </a:rPr>
              <a:t>查阅夹具设计手册, 确定夹具各零件材料及热处理方式.</a:t>
            </a:r>
            <a:endParaRPr lang="zh-CN" altLang="en-US" sz="2400">
              <a:sym typeface="+mn-ea"/>
            </a:endParaRPr>
          </a:p>
          <a:p>
            <a:pPr indent="457200" fontAlgn="auto">
              <a:lnSpc>
                <a:spcPct val="150000"/>
              </a:lnSpc>
            </a:pPr>
            <a:r>
              <a:rPr lang="zh-CN" altLang="en-US" sz="2400">
                <a:sym typeface="+mn-ea"/>
              </a:rPr>
              <a:t>(１) 夹具体: Q２３５, 退火处理;</a:t>
            </a:r>
            <a:endParaRPr lang="zh-CN" altLang="en-US" sz="2400">
              <a:sym typeface="+mn-ea"/>
            </a:endParaRPr>
          </a:p>
          <a:p>
            <a:pPr indent="457200" fontAlgn="auto">
              <a:lnSpc>
                <a:spcPct val="150000"/>
              </a:lnSpc>
            </a:pPr>
            <a:r>
              <a:rPr lang="zh-CN" altLang="en-US" sz="2400">
                <a:sym typeface="+mn-ea"/>
              </a:rPr>
              <a:t>(２) 铰链座: ４５钢, 淬火４３~４８HRC;</a:t>
            </a:r>
            <a:endParaRPr lang="zh-CN" altLang="en-US" sz="2400">
              <a:sym typeface="+mn-ea"/>
            </a:endParaRPr>
          </a:p>
          <a:p>
            <a:pPr indent="457200" fontAlgn="auto">
              <a:lnSpc>
                <a:spcPct val="150000"/>
              </a:lnSpc>
            </a:pPr>
            <a:r>
              <a:rPr lang="zh-CN" altLang="en-US" sz="2400">
                <a:sym typeface="+mn-ea"/>
              </a:rPr>
              <a:t>(３) 铰链轴: ４５钢, 淬火４３~４８HRC;</a:t>
            </a:r>
            <a:endParaRPr lang="zh-CN" altLang="en-US" sz="2400">
              <a:sym typeface="+mn-ea"/>
            </a:endParaRPr>
          </a:p>
          <a:p>
            <a:pPr indent="457200" fontAlgn="auto">
              <a:lnSpc>
                <a:spcPct val="150000"/>
              </a:lnSpc>
            </a:pPr>
            <a:r>
              <a:rPr lang="zh-CN" altLang="en-US" sz="2400">
                <a:sym typeface="+mn-ea"/>
              </a:rPr>
              <a:t>(４) 开口压板: ４５钢, 淬火３８~４２HRC;</a:t>
            </a:r>
            <a:endParaRPr lang="zh-CN" altLang="en-US" sz="2400">
              <a:sym typeface="+mn-ea"/>
            </a:endParaRPr>
          </a:p>
          <a:p>
            <a:pPr indent="457200" fontAlgn="auto">
              <a:lnSpc>
                <a:spcPct val="150000"/>
              </a:lnSpc>
            </a:pPr>
            <a:r>
              <a:rPr lang="zh-CN" altLang="en-US" sz="2400">
                <a:sym typeface="+mn-ea"/>
              </a:rPr>
              <a:t>(５) 钻模板: ４５钢, 淬火４３~４８HRC;</a:t>
            </a:r>
            <a:endParaRPr lang="zh-CN" altLang="en-US" sz="2400">
              <a:sym typeface="+mn-ea"/>
            </a:endParaRPr>
          </a:p>
          <a:p>
            <a:pPr indent="457200" fontAlgn="auto">
              <a:lnSpc>
                <a:spcPct val="150000"/>
              </a:lnSpc>
            </a:pPr>
            <a:r>
              <a:rPr lang="zh-CN" altLang="en-US" sz="2400">
                <a:sym typeface="+mn-ea"/>
              </a:rPr>
              <a:t>(６) 扁螺母: ４５钢, 淬火４３~４８HRC;</a:t>
            </a:r>
            <a:endParaRPr lang="zh-CN" altLang="en-US" sz="2400">
              <a:sym typeface="+mn-ea"/>
            </a:endParaRPr>
          </a:p>
          <a:p>
            <a:pPr indent="457200" fontAlgn="auto">
              <a:lnSpc>
                <a:spcPct val="150000"/>
              </a:lnSpc>
            </a:pPr>
            <a:endParaRPr lang="zh-CN" altLang="en-US" sz="2400">
              <a:sym typeface="+mn-ea"/>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5.</a:t>
            </a:r>
            <a:r>
              <a:rPr lang="zh-CN" altLang="en-US">
                <a:sym typeface="+mn-ea"/>
              </a:rPr>
              <a:t>确定夹具零件材料</a:t>
            </a:r>
            <a:endParaRPr lang="en-US" altLang="zh-CN">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768985" y="852805"/>
            <a:ext cx="10405110" cy="4523105"/>
          </a:xfrm>
          <a:prstGeom prst="rect">
            <a:avLst/>
          </a:prstGeom>
          <a:noFill/>
        </p:spPr>
        <p:txBody>
          <a:bodyPr wrap="square" rtlCol="0" anchor="t">
            <a:spAutoFit/>
          </a:bodyPr>
          <a:p>
            <a:pPr indent="457200" fontAlgn="auto">
              <a:lnSpc>
                <a:spcPct val="150000"/>
              </a:lnSpc>
            </a:pPr>
            <a:r>
              <a:rPr lang="zh-CN" altLang="en-US" sz="2400">
                <a:sym typeface="+mn-ea"/>
              </a:rPr>
              <a:t>查阅夹具设计手册, 确定夹具各零件材料及热处理方式.</a:t>
            </a:r>
            <a:endParaRPr lang="zh-CN" altLang="en-US" sz="2400">
              <a:sym typeface="+mn-ea"/>
            </a:endParaRPr>
          </a:p>
          <a:p>
            <a:pPr indent="457200" fontAlgn="auto">
              <a:lnSpc>
                <a:spcPct val="150000"/>
              </a:lnSpc>
            </a:pPr>
            <a:r>
              <a:rPr lang="zh-CN" altLang="en-US" sz="2400">
                <a:sym typeface="+mn-ea"/>
              </a:rPr>
              <a:t>(７) 钻套: T１０A, 淬火６０~６４HRC;</a:t>
            </a:r>
            <a:endParaRPr lang="zh-CN" altLang="en-US" sz="2400">
              <a:sym typeface="+mn-ea"/>
            </a:endParaRPr>
          </a:p>
          <a:p>
            <a:pPr indent="457200" fontAlgn="auto">
              <a:lnSpc>
                <a:spcPct val="150000"/>
              </a:lnSpc>
            </a:pPr>
            <a:r>
              <a:rPr lang="zh-CN" altLang="en-US" sz="2400">
                <a:sym typeface="+mn-ea"/>
              </a:rPr>
              <a:t>(８) 锁紧螺栓: ４５钢, 淬火３８~４２HRC;</a:t>
            </a:r>
            <a:endParaRPr lang="zh-CN" altLang="en-US" sz="2400">
              <a:sym typeface="+mn-ea"/>
            </a:endParaRPr>
          </a:p>
          <a:p>
            <a:pPr indent="457200" fontAlgn="auto">
              <a:lnSpc>
                <a:spcPct val="150000"/>
              </a:lnSpc>
            </a:pPr>
            <a:r>
              <a:rPr lang="zh-CN" altLang="en-US" sz="2400">
                <a:sym typeface="+mn-ea"/>
              </a:rPr>
              <a:t>(９) 定位轴套: ４５钢, 淬火４３~４８HRC;</a:t>
            </a:r>
            <a:endParaRPr lang="zh-CN" altLang="en-US" sz="2400">
              <a:sym typeface="+mn-ea"/>
            </a:endParaRPr>
          </a:p>
          <a:p>
            <a:pPr indent="457200" fontAlgn="auto">
              <a:lnSpc>
                <a:spcPct val="150000"/>
              </a:lnSpc>
            </a:pPr>
            <a:r>
              <a:rPr lang="zh-CN" altLang="en-US" sz="2400">
                <a:sym typeface="+mn-ea"/>
              </a:rPr>
              <a:t>(１０) 夹紧轴: ４５钢, 淬火４３~４８HRC;</a:t>
            </a:r>
            <a:endParaRPr lang="zh-CN" altLang="en-US" sz="2400">
              <a:sym typeface="+mn-ea"/>
            </a:endParaRPr>
          </a:p>
          <a:p>
            <a:pPr indent="457200" fontAlgn="auto">
              <a:lnSpc>
                <a:spcPct val="150000"/>
              </a:lnSpc>
            </a:pPr>
            <a:r>
              <a:rPr lang="zh-CN" altLang="en-US" sz="2400">
                <a:sym typeface="+mn-ea"/>
              </a:rPr>
              <a:t>(１１) 调节螺母: ４５钢, 淬火３８~４２HRC;</a:t>
            </a:r>
            <a:endParaRPr lang="zh-CN" altLang="en-US" sz="2400">
              <a:sym typeface="+mn-ea"/>
            </a:endParaRPr>
          </a:p>
          <a:p>
            <a:pPr indent="457200" fontAlgn="auto">
              <a:lnSpc>
                <a:spcPct val="150000"/>
              </a:lnSpc>
            </a:pPr>
            <a:r>
              <a:rPr lang="zh-CN" altLang="en-US" sz="2400">
                <a:sym typeface="+mn-ea"/>
              </a:rPr>
              <a:t>(１２) 支承轴: ４５钢, 淬火４３~４８HRC;</a:t>
            </a:r>
            <a:endParaRPr lang="zh-CN" altLang="en-US" sz="2400">
              <a:sym typeface="+mn-ea"/>
            </a:endParaRPr>
          </a:p>
          <a:p>
            <a:pPr indent="457200" fontAlgn="auto">
              <a:lnSpc>
                <a:spcPct val="150000"/>
              </a:lnSpc>
            </a:pPr>
            <a:r>
              <a:rPr lang="zh-CN" altLang="en-US" sz="2400">
                <a:sym typeface="+mn-ea"/>
              </a:rPr>
              <a:t>(１３) 支承钉: T８, 淬火６０~６８HRC.</a:t>
            </a:r>
            <a:endParaRPr lang="zh-CN" altLang="en-US" sz="2400">
              <a:sym typeface="+mn-ea"/>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 轴套 (图６</a:t>
            </a:r>
            <a:r>
              <a:rPr lang="en-US" altLang="zh-CN" sz="2400">
                <a:sym typeface="+mn-ea"/>
              </a:rPr>
              <a:t>.</a:t>
            </a:r>
            <a:r>
              <a:rPr lang="zh-CN" altLang="en-US" sz="2400">
                <a:sym typeface="+mn-ea"/>
              </a:rPr>
              <a:t>２３)。</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7" name="图片 6"/>
          <p:cNvPicPr>
            <a:picLocks noChangeAspect="1"/>
          </p:cNvPicPr>
          <p:nvPr>
            <p:custDataLst>
              <p:tags r:id="rId3"/>
            </p:custDataLst>
          </p:nvPr>
        </p:nvPicPr>
        <p:blipFill>
          <a:blip r:embed="rId4"/>
          <a:stretch>
            <a:fillRect/>
          </a:stretch>
        </p:blipFill>
        <p:spPr>
          <a:xfrm>
            <a:off x="7425690" y="0"/>
            <a:ext cx="4766310" cy="6858000"/>
          </a:xfrm>
          <a:prstGeom prst="rect">
            <a:avLst/>
          </a:prstGeom>
        </p:spPr>
      </p:pic>
      <p:pic>
        <p:nvPicPr>
          <p:cNvPr id="8" name="内容占位符 7"/>
          <p:cNvPicPr>
            <a:picLocks noChangeAspect="1"/>
          </p:cNvPicPr>
          <p:nvPr>
            <p:ph idx="1"/>
            <p:custDataLst>
              <p:tags r:id="rId5"/>
            </p:custDataLst>
          </p:nvPr>
        </p:nvPicPr>
        <p:blipFill>
          <a:blip r:embed="rId6"/>
          <a:stretch>
            <a:fillRect/>
          </a:stretch>
        </p:blipFill>
        <p:spPr>
          <a:xfrm>
            <a:off x="1276985" y="2606040"/>
            <a:ext cx="5286375" cy="3190875"/>
          </a:xfrm>
          <a:prstGeom prst="rect">
            <a:avLst/>
          </a:prstGeom>
        </p:spPr>
      </p:pic>
    </p:spTree>
    <p:custDataLst>
      <p:tags r:id="rId7"/>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(２) 支承钉 (图６</a:t>
            </a:r>
            <a:r>
              <a:rPr lang="en-US" altLang="zh-CN" sz="2400">
                <a:sym typeface="+mn-ea"/>
              </a:rPr>
              <a:t>.</a:t>
            </a:r>
            <a:r>
              <a:rPr lang="zh-CN" altLang="en-US" sz="2400">
                <a:sym typeface="+mn-ea"/>
              </a:rPr>
              <a:t>２４)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内容占位符 4"/>
          <p:cNvPicPr>
            <a:picLocks noChangeAspect="1"/>
          </p:cNvPicPr>
          <p:nvPr>
            <p:ph idx="1"/>
            <p:custDataLst>
              <p:tags r:id="rId3"/>
            </p:custDataLst>
          </p:nvPr>
        </p:nvPicPr>
        <p:blipFill>
          <a:blip r:embed="rId4"/>
          <a:stretch>
            <a:fillRect/>
          </a:stretch>
        </p:blipFill>
        <p:spPr>
          <a:xfrm>
            <a:off x="1588135" y="2787650"/>
            <a:ext cx="3547745" cy="2893695"/>
          </a:xfrm>
          <a:prstGeom prst="rect">
            <a:avLst/>
          </a:prstGeom>
        </p:spPr>
      </p:pic>
      <p:pic>
        <p:nvPicPr>
          <p:cNvPr id="6" name="图片 5"/>
          <p:cNvPicPr>
            <a:picLocks noChangeAspect="1"/>
          </p:cNvPicPr>
          <p:nvPr>
            <p:custDataLst>
              <p:tags r:id="rId5"/>
            </p:custDataLst>
          </p:nvPr>
        </p:nvPicPr>
        <p:blipFill>
          <a:blip r:embed="rId6"/>
          <a:stretch>
            <a:fillRect/>
          </a:stretch>
        </p:blipFill>
        <p:spPr>
          <a:xfrm>
            <a:off x="7705725" y="0"/>
            <a:ext cx="4486275" cy="6200775"/>
          </a:xfrm>
          <a:prstGeom prst="rect">
            <a:avLst/>
          </a:prstGeom>
        </p:spPr>
      </p:pic>
    </p:spTree>
    <p:custDataLst>
      <p:tags r:id="rId7"/>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(３) 支承轴 (图６</a:t>
            </a:r>
            <a:r>
              <a:rPr lang="en-US" altLang="zh-CN" sz="2400">
                <a:sym typeface="+mn-ea"/>
              </a:rPr>
              <a:t>.</a:t>
            </a:r>
            <a:r>
              <a:rPr lang="zh-CN" altLang="en-US" sz="2400">
                <a:sym typeface="+mn-ea"/>
              </a:rPr>
              <a:t>２５)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5410200" y="1805305"/>
            <a:ext cx="6781800" cy="5048250"/>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949325" y="3507740"/>
            <a:ext cx="4286250" cy="2619375"/>
          </a:xfrm>
          <a:prstGeom prst="rect">
            <a:avLst/>
          </a:prstGeom>
        </p:spPr>
      </p:pic>
    </p:spTree>
    <p:custDataLst>
      <p:tags r:id="rId7"/>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(４) 调节螺母 (图６</a:t>
            </a:r>
            <a:r>
              <a:rPr lang="en-US" altLang="zh-CN" sz="2400">
                <a:sym typeface="+mn-ea"/>
              </a:rPr>
              <a:t>.</a:t>
            </a:r>
            <a:r>
              <a:rPr lang="zh-CN" altLang="en-US" sz="2400">
                <a:sym typeface="+mn-ea"/>
              </a:rPr>
              <a:t>２６)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6" name="内容占位符 5"/>
          <p:cNvPicPr>
            <a:picLocks noChangeAspect="1"/>
          </p:cNvPicPr>
          <p:nvPr>
            <p:ph idx="1"/>
            <p:custDataLst>
              <p:tags r:id="rId3"/>
            </p:custDataLst>
          </p:nvPr>
        </p:nvPicPr>
        <p:blipFill>
          <a:blip r:embed="rId4"/>
          <a:stretch>
            <a:fillRect/>
          </a:stretch>
        </p:blipFill>
        <p:spPr>
          <a:xfrm>
            <a:off x="670560" y="3045460"/>
            <a:ext cx="4972050" cy="3267075"/>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5286375" y="1409700"/>
            <a:ext cx="6905625" cy="5448300"/>
          </a:xfrm>
          <a:prstGeom prst="rect">
            <a:avLst/>
          </a:prstGeom>
        </p:spPr>
      </p:pic>
    </p:spTree>
    <p:custDataLst>
      <p:tags r:id="rId7"/>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(５) 夹紧轴 (图６</a:t>
            </a:r>
            <a:r>
              <a:rPr lang="en-US" altLang="zh-CN" sz="2400">
                <a:sym typeface="+mn-ea"/>
              </a:rPr>
              <a:t>.</a:t>
            </a:r>
            <a:r>
              <a:rPr lang="zh-CN" altLang="en-US" sz="2400">
                <a:sym typeface="+mn-ea"/>
              </a:rPr>
              <a:t>２７)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5286375" y="1466850"/>
            <a:ext cx="6905625" cy="5391150"/>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1671955" y="2606040"/>
            <a:ext cx="3276600" cy="4124325"/>
          </a:xfrm>
          <a:prstGeom prst="rect">
            <a:avLst/>
          </a:prstGeom>
        </p:spPr>
      </p:pic>
    </p:spTree>
    <p:custDataLst>
      <p:tags r:id="rId7"/>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(６) 夹具体 (图６</a:t>
            </a:r>
            <a:r>
              <a:rPr lang="en-US" altLang="zh-CN" sz="2400">
                <a:sym typeface="+mn-ea"/>
              </a:rPr>
              <a:t>.</a:t>
            </a:r>
            <a:r>
              <a:rPr lang="zh-CN" altLang="en-US" sz="2400">
                <a:sym typeface="+mn-ea"/>
              </a:rPr>
              <a:t>２８)。</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6" name="内容占位符 5"/>
          <p:cNvPicPr>
            <a:picLocks noChangeAspect="1"/>
          </p:cNvPicPr>
          <p:nvPr>
            <p:ph idx="1"/>
            <p:custDataLst>
              <p:tags r:id="rId3"/>
            </p:custDataLst>
          </p:nvPr>
        </p:nvPicPr>
        <p:blipFill>
          <a:blip r:embed="rId4"/>
          <a:stretch>
            <a:fillRect/>
          </a:stretch>
        </p:blipFill>
        <p:spPr>
          <a:xfrm>
            <a:off x="768985" y="2683510"/>
            <a:ext cx="4705350" cy="3867150"/>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5343525" y="1524000"/>
            <a:ext cx="6848475" cy="5334000"/>
          </a:xfrm>
          <a:prstGeom prst="rect">
            <a:avLst/>
          </a:prstGeom>
        </p:spPr>
      </p:pic>
    </p:spTree>
    <p:custDataLst>
      <p:tags r:id="rId7"/>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(７) 钻模板 (图６</a:t>
            </a:r>
            <a:r>
              <a:rPr lang="en-US" altLang="zh-CN" sz="2400">
                <a:sym typeface="+mn-ea"/>
              </a:rPr>
              <a:t>.</a:t>
            </a:r>
            <a:r>
              <a:rPr lang="zh-CN" altLang="en-US" sz="2400">
                <a:sym typeface="+mn-ea"/>
              </a:rPr>
              <a:t>２９)。</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6" name="内容占位符 5"/>
          <p:cNvPicPr>
            <a:picLocks noChangeAspect="1"/>
          </p:cNvPicPr>
          <p:nvPr>
            <p:ph idx="1"/>
            <p:custDataLst>
              <p:tags r:id="rId3"/>
            </p:custDataLst>
          </p:nvPr>
        </p:nvPicPr>
        <p:blipFill>
          <a:blip r:embed="rId4"/>
          <a:stretch>
            <a:fillRect/>
          </a:stretch>
        </p:blipFill>
        <p:spPr>
          <a:xfrm>
            <a:off x="423545" y="2400935"/>
            <a:ext cx="6048375" cy="4238625"/>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5384165" y="1600200"/>
            <a:ext cx="6896100" cy="5257800"/>
          </a:xfrm>
          <a:prstGeom prst="rect">
            <a:avLst/>
          </a:prstGeom>
        </p:spPr>
      </p:pic>
    </p:spTree>
    <p:custDataLst>
      <p:tags r:id="rId7"/>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34845" y="1120775"/>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１.能运用移动式翻转钻床夹具设计方法进行技术标注;</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具备移动式翻转钻床夹具设计结构分析与设计能力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养成创新设计思想;</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 具备移动式翻转钻床夹具设计的职业能力</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１. 掌握移动式翻转钻床夹具的结构特点;</a:t>
            </a:r>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endParaRPr lang="en-US" altLang="zh-CN" sz="2000" b="1">
              <a:solidFill>
                <a:schemeClr val="accent1"/>
              </a:solidFill>
              <a:latin typeface="Arial" panose="020B0604020202020204"/>
              <a:ea typeface="微软雅黑" panose="020B0503020204020204" charset="-122"/>
              <a:cs typeface="Arial Black" panose="020B0A04020102020204" charset="0"/>
              <a:sym typeface="+mn-ea"/>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掌握移动式翻转钻床夹具基本流程</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a:t>
            </a:r>
            <a:endParaRPr lang="zh-CN" altLang="en-US" sz="2000" b="1">
              <a:solidFill>
                <a:schemeClr val="accent1"/>
              </a:solidFill>
              <a:latin typeface="Arial" panose="020B0604020202020204"/>
              <a:ea typeface="微软雅黑" panose="020B0503020204020204" charset="-122"/>
              <a:cs typeface="Arial Black" panose="020B0A04020102020204" charset="0"/>
              <a:sym typeface="+mn-ea"/>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(８) 钻套 (图６</a:t>
            </a:r>
            <a:r>
              <a:rPr lang="en-US" altLang="zh-CN" sz="2400">
                <a:sym typeface="+mn-ea"/>
              </a:rPr>
              <a:t>.</a:t>
            </a:r>
            <a:r>
              <a:rPr lang="zh-CN" altLang="en-US" sz="2400">
                <a:sym typeface="+mn-ea"/>
              </a:rPr>
              <a:t>３０)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5229225" y="1495425"/>
            <a:ext cx="6962775" cy="5362575"/>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768985" y="2941320"/>
            <a:ext cx="4314825" cy="3705225"/>
          </a:xfrm>
          <a:prstGeom prst="rect">
            <a:avLst/>
          </a:prstGeom>
        </p:spPr>
      </p:pic>
    </p:spTree>
    <p:custDataLst>
      <p:tags r:id="rId7"/>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(９) 铰链座 (图６</a:t>
            </a:r>
            <a:r>
              <a:rPr lang="en-US" altLang="zh-CN" sz="2400">
                <a:sym typeface="+mn-ea"/>
              </a:rPr>
              <a:t>.</a:t>
            </a:r>
            <a:r>
              <a:rPr lang="zh-CN" altLang="en-US" sz="2400">
                <a:sym typeface="+mn-ea"/>
              </a:rPr>
              <a:t>３１) 。</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6" name="内容占位符 5"/>
          <p:cNvPicPr>
            <a:picLocks noChangeAspect="1"/>
          </p:cNvPicPr>
          <p:nvPr>
            <p:ph idx="1"/>
            <p:custDataLst>
              <p:tags r:id="rId3"/>
            </p:custDataLst>
          </p:nvPr>
        </p:nvPicPr>
        <p:blipFill>
          <a:blip r:embed="rId4"/>
          <a:stretch>
            <a:fillRect/>
          </a:stretch>
        </p:blipFill>
        <p:spPr>
          <a:xfrm>
            <a:off x="0" y="3324225"/>
            <a:ext cx="6334125" cy="3533775"/>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5229225" y="1695450"/>
            <a:ext cx="6962775" cy="5162550"/>
          </a:xfrm>
          <a:prstGeom prst="rect">
            <a:avLst/>
          </a:prstGeom>
        </p:spPr>
      </p:pic>
    </p:spTree>
    <p:custDataLst>
      <p:tags r:id="rId7"/>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(１０) 扁螺母 (图６</a:t>
            </a:r>
            <a:r>
              <a:rPr lang="en-US" altLang="zh-CN" sz="2400">
                <a:sym typeface="+mn-ea"/>
              </a:rPr>
              <a:t>.</a:t>
            </a:r>
            <a:r>
              <a:rPr lang="zh-CN" altLang="en-US" sz="2400">
                <a:sym typeface="+mn-ea"/>
              </a:rPr>
              <a:t>３２)。</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5476875" y="1724025"/>
            <a:ext cx="6715125" cy="5133975"/>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1237615" y="3692525"/>
            <a:ext cx="3943350" cy="2343150"/>
          </a:xfrm>
          <a:prstGeom prst="rect">
            <a:avLst/>
          </a:prstGeom>
        </p:spPr>
      </p:pic>
    </p:spTree>
    <p:custDataLst>
      <p:tags r:id="rId7"/>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(１１) 铰链轴 (图６</a:t>
            </a:r>
            <a:r>
              <a:rPr lang="en-US" altLang="zh-CN" sz="2400">
                <a:sym typeface="+mn-ea"/>
              </a:rPr>
              <a:t>.</a:t>
            </a:r>
            <a:r>
              <a:rPr lang="zh-CN" altLang="en-US" sz="2400">
                <a:sym typeface="+mn-ea"/>
              </a:rPr>
              <a:t>３３)。</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5514975" y="1552575"/>
            <a:ext cx="6677025" cy="5305425"/>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0" y="4548505"/>
            <a:ext cx="5358765" cy="2183765"/>
          </a:xfrm>
          <a:prstGeom prst="rect">
            <a:avLst/>
          </a:prstGeom>
        </p:spPr>
      </p:pic>
    </p:spTree>
    <p:custDataLst>
      <p:tags r:id="rId7"/>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(１２) 锁紧螺栓 (图６</a:t>
            </a:r>
            <a:r>
              <a:rPr lang="en-US" altLang="zh-CN" sz="2400">
                <a:sym typeface="+mn-ea"/>
              </a:rPr>
              <a:t>.</a:t>
            </a:r>
            <a:r>
              <a:rPr lang="zh-CN" altLang="en-US" sz="2400">
                <a:sym typeface="+mn-ea"/>
              </a:rPr>
              <a:t>３４)。</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3"/>
            </p:custDataLst>
          </p:nvPr>
        </p:nvPicPr>
        <p:blipFill>
          <a:blip r:embed="rId4"/>
          <a:stretch>
            <a:fillRect/>
          </a:stretch>
        </p:blipFill>
        <p:spPr>
          <a:xfrm>
            <a:off x="5629275" y="2286000"/>
            <a:ext cx="6562725" cy="4572000"/>
          </a:xfrm>
          <a:prstGeom prst="rect">
            <a:avLst/>
          </a:prstGeom>
        </p:spPr>
      </p:pic>
      <p:pic>
        <p:nvPicPr>
          <p:cNvPr id="6" name="内容占位符 5"/>
          <p:cNvPicPr>
            <a:picLocks noChangeAspect="1"/>
          </p:cNvPicPr>
          <p:nvPr>
            <p:ph idx="1"/>
            <p:custDataLst>
              <p:tags r:id="rId5"/>
            </p:custDataLst>
          </p:nvPr>
        </p:nvPicPr>
        <p:blipFill>
          <a:blip r:embed="rId6"/>
          <a:stretch>
            <a:fillRect/>
          </a:stretch>
        </p:blipFill>
        <p:spPr>
          <a:xfrm>
            <a:off x="2256790" y="2487930"/>
            <a:ext cx="3228975" cy="4276725"/>
          </a:xfrm>
          <a:prstGeom prst="rect">
            <a:avLst/>
          </a:prstGeom>
        </p:spPr>
      </p:pic>
    </p:spTree>
    <p:custDataLst>
      <p:tags r:id="rId7"/>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latin typeface="Arial" panose="020B0604020202020204" pitchFamily="34" charset="0"/>
                <a:ea typeface="微软雅黑" panose="020B0503020204020204" charset="-122"/>
                <a:sym typeface="Arial" panose="020B0604020202020204" pitchFamily="34" charset="0"/>
              </a:rPr>
              <a:t>任务</a:t>
            </a:r>
            <a:r>
              <a:rPr lang="zh-CN" altLang="en-US">
                <a:latin typeface="Arial" panose="020B0604020202020204" pitchFamily="34" charset="0"/>
                <a:ea typeface="微软雅黑" panose="020B0503020204020204" charset="-122"/>
                <a:sym typeface="Arial" panose="020B0604020202020204" pitchFamily="34" charset="0"/>
              </a:rPr>
              <a:t>实践</a:t>
            </a: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1754505"/>
            <a:ext cx="10405110" cy="851535"/>
          </a:xfrm>
          <a:prstGeom prst="rect">
            <a:avLst/>
          </a:prstGeom>
          <a:noFill/>
        </p:spPr>
        <p:txBody>
          <a:bodyPr wrap="square" rtlCol="0" anchor="t">
            <a:noAutofit/>
          </a:bodyPr>
          <a:p>
            <a:pPr indent="457200" fontAlgn="auto">
              <a:lnSpc>
                <a:spcPct val="150000"/>
              </a:lnSpc>
            </a:pPr>
            <a:r>
              <a:rPr lang="zh-CN" altLang="en-US" sz="2400">
                <a:sym typeface="+mn-ea"/>
              </a:rPr>
              <a:t>(１３) 开口压板 (图６</a:t>
            </a:r>
            <a:r>
              <a:rPr lang="en-US" altLang="zh-CN" sz="2400">
                <a:sym typeface="+mn-ea"/>
              </a:rPr>
              <a:t>.</a:t>
            </a:r>
            <a:r>
              <a:rPr lang="zh-CN" altLang="en-US" sz="2400">
                <a:sym typeface="+mn-ea"/>
              </a:rPr>
              <a:t>３５)。</a:t>
            </a:r>
            <a:endParaRPr lang="zh-CN" altLang="en-US" sz="2400">
              <a:sym typeface="+mn-ea"/>
            </a:endParaRPr>
          </a:p>
        </p:txBody>
      </p:sp>
      <p:sp>
        <p:nvSpPr>
          <p:cNvPr id="2" name="文本框 1"/>
          <p:cNvSpPr txBox="1"/>
          <p:nvPr/>
        </p:nvSpPr>
        <p:spPr>
          <a:xfrm>
            <a:off x="1487170" y="1112520"/>
            <a:ext cx="6096000" cy="460375"/>
          </a:xfrm>
          <a:prstGeom prst="rect">
            <a:avLst/>
          </a:prstGeom>
          <a:noFill/>
        </p:spPr>
        <p:txBody>
          <a:bodyPr wrap="square" rtlCol="0" anchor="t">
            <a:spAutoFit/>
          </a:bodyPr>
          <a:p>
            <a:r>
              <a:rPr lang="en-US" altLang="zh-CN" sz="2400" b="1">
                <a:latin typeface="微软雅黑" panose="020B0503020204020204" charset="-122"/>
                <a:ea typeface="微软雅黑" panose="020B0503020204020204" charset="-122"/>
                <a:cs typeface="微软雅黑" panose="020B0503020204020204" charset="-122"/>
              </a:rPr>
              <a:t>1.</a:t>
            </a:r>
            <a:r>
              <a:rPr lang="zh-CN" altLang="en-US" sz="2400" b="1">
                <a:latin typeface="微软雅黑" panose="020B0503020204020204" charset="-122"/>
                <a:ea typeface="微软雅黑" panose="020B0503020204020204" charset="-122"/>
                <a:cs typeface="微软雅黑" panose="020B0503020204020204" charset="-122"/>
              </a:rPr>
              <a:t>绘制夹具主要零件图</a:t>
            </a:r>
            <a:endParaRPr lang="zh-CN" altLang="en-US" sz="2400" b="1">
              <a:latin typeface="微软雅黑" panose="020B0503020204020204" charset="-122"/>
              <a:ea typeface="微软雅黑" panose="020B0503020204020204" charset="-122"/>
              <a:cs typeface="微软雅黑" panose="020B0503020204020204" charset="-122"/>
            </a:endParaRPr>
          </a:p>
        </p:txBody>
      </p:sp>
      <p:pic>
        <p:nvPicPr>
          <p:cNvPr id="5" name="内容占位符 4"/>
          <p:cNvPicPr>
            <a:picLocks noChangeAspect="1"/>
          </p:cNvPicPr>
          <p:nvPr>
            <p:ph idx="1"/>
            <p:custDataLst>
              <p:tags r:id="rId3"/>
            </p:custDataLst>
          </p:nvPr>
        </p:nvPicPr>
        <p:blipFill>
          <a:blip r:embed="rId4"/>
          <a:stretch>
            <a:fillRect/>
          </a:stretch>
        </p:blipFill>
        <p:spPr>
          <a:xfrm>
            <a:off x="1280160" y="2787650"/>
            <a:ext cx="4600575" cy="3676650"/>
          </a:xfrm>
          <a:prstGeom prst="rect">
            <a:avLst/>
          </a:prstGeom>
        </p:spPr>
      </p:pic>
      <p:pic>
        <p:nvPicPr>
          <p:cNvPr id="6" name="图片 5"/>
          <p:cNvPicPr>
            <a:picLocks noChangeAspect="1"/>
          </p:cNvPicPr>
          <p:nvPr>
            <p:custDataLst>
              <p:tags r:id="rId5"/>
            </p:custDataLst>
          </p:nvPr>
        </p:nvPicPr>
        <p:blipFill>
          <a:blip r:embed="rId6"/>
          <a:stretch>
            <a:fillRect/>
          </a:stretch>
        </p:blipFill>
        <p:spPr>
          <a:xfrm>
            <a:off x="7305675" y="457200"/>
            <a:ext cx="4886325" cy="6400800"/>
          </a:xfrm>
          <a:prstGeom prst="rect">
            <a:avLst/>
          </a:prstGeom>
        </p:spPr>
      </p:pic>
    </p:spTree>
    <p:custDataLst>
      <p:tags r:id="rId7"/>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sz="2400">
                <a:latin typeface="Arial" panose="020B0604020202020204" pitchFamily="34" charset="0"/>
                <a:ea typeface="微软雅黑" panose="020B0503020204020204" charset="-122"/>
                <a:sym typeface="+mn-ea"/>
              </a:rPr>
              <a:t>2.</a:t>
            </a:r>
            <a:r>
              <a:rPr lang="en-US" altLang="zh-CN" sz="2400">
                <a:latin typeface="Arial" panose="020B0604020202020204" pitchFamily="34" charset="0"/>
                <a:ea typeface="微软雅黑" panose="020B0503020204020204" charset="-122"/>
              </a:rPr>
              <a:t>绘制夹具装配总图</a:t>
            </a:r>
            <a:endParaRPr lang="en-US" altLang="zh-CN" sz="2400">
              <a:latin typeface="Arial" panose="020B0604020202020204" pitchFamily="34" charset="0"/>
              <a:ea typeface="微软雅黑" panose="020B0503020204020204" charset="-122"/>
            </a:endParaRPr>
          </a:p>
        </p:txBody>
      </p:sp>
      <p:sp>
        <p:nvSpPr>
          <p:cNvPr id="2" name="文本框 1"/>
          <p:cNvSpPr txBox="1"/>
          <p:nvPr/>
        </p:nvSpPr>
        <p:spPr>
          <a:xfrm>
            <a:off x="1090295" y="1219200"/>
            <a:ext cx="6096000" cy="368300"/>
          </a:xfrm>
          <a:prstGeom prst="rect">
            <a:avLst/>
          </a:prstGeom>
          <a:noFill/>
        </p:spPr>
        <p:txBody>
          <a:bodyPr wrap="square" rtlCol="0" anchor="t">
            <a:spAutoFit/>
          </a:bodyPr>
          <a:p>
            <a:r>
              <a:rPr lang="zh-CN" altLang="en-US"/>
              <a:t>绘制夹具装配总图 (图</a:t>
            </a:r>
            <a:r>
              <a:rPr lang="en-US"/>
              <a:t>6.36</a:t>
            </a:r>
            <a:r>
              <a:rPr lang="zh-CN" altLang="en-US"/>
              <a:t>)。</a:t>
            </a:r>
            <a:endParaRPr lang="zh-CN" altLang="en-US"/>
          </a:p>
        </p:txBody>
      </p:sp>
      <p:pic>
        <p:nvPicPr>
          <p:cNvPr id="4" name="内容占位符 3"/>
          <p:cNvPicPr>
            <a:picLocks noChangeAspect="1"/>
          </p:cNvPicPr>
          <p:nvPr>
            <p:ph idx="1"/>
            <p:custDataLst>
              <p:tags r:id="rId2"/>
            </p:custDataLst>
          </p:nvPr>
        </p:nvPicPr>
        <p:blipFill>
          <a:blip r:embed="rId3"/>
          <a:stretch>
            <a:fillRect/>
          </a:stretch>
        </p:blipFill>
        <p:spPr>
          <a:xfrm>
            <a:off x="5033645" y="1856740"/>
            <a:ext cx="7048500" cy="4867275"/>
          </a:xfrm>
          <a:prstGeom prst="rect">
            <a:avLst/>
          </a:prstGeom>
        </p:spPr>
      </p:pic>
    </p:spTree>
    <p:custDataLst>
      <p:tags r:id="rId4"/>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en-US" altLang="zh-CN" sz="2400">
                <a:latin typeface="Arial" panose="020B0604020202020204" pitchFamily="34" charset="0"/>
                <a:ea typeface="微软雅黑" panose="020B0503020204020204" charset="-122"/>
                <a:sym typeface="+mn-ea"/>
              </a:rPr>
              <a:t>2.</a:t>
            </a:r>
            <a:r>
              <a:rPr lang="en-US" altLang="zh-CN" sz="2400">
                <a:latin typeface="Arial" panose="020B0604020202020204" pitchFamily="34" charset="0"/>
                <a:ea typeface="微软雅黑" panose="020B0503020204020204" charset="-122"/>
              </a:rPr>
              <a:t>绘制夹具装配总图</a:t>
            </a:r>
            <a:endParaRPr lang="en-US" altLang="zh-CN" sz="2400">
              <a:latin typeface="Arial" panose="020B0604020202020204" pitchFamily="34" charset="0"/>
              <a:ea typeface="微软雅黑" panose="020B0503020204020204" charset="-122"/>
            </a:endParaRPr>
          </a:p>
        </p:txBody>
      </p:sp>
      <p:sp>
        <p:nvSpPr>
          <p:cNvPr id="2" name="文本框 1"/>
          <p:cNvSpPr txBox="1"/>
          <p:nvPr/>
        </p:nvSpPr>
        <p:spPr>
          <a:xfrm>
            <a:off x="1090295" y="1219200"/>
            <a:ext cx="6096000" cy="368300"/>
          </a:xfrm>
          <a:prstGeom prst="rect">
            <a:avLst/>
          </a:prstGeom>
          <a:noFill/>
        </p:spPr>
        <p:txBody>
          <a:bodyPr wrap="square" rtlCol="0" anchor="t">
            <a:spAutoFit/>
          </a:bodyPr>
          <a:p>
            <a:r>
              <a:rPr lang="zh-CN" altLang="en-US"/>
              <a:t>绘制夹具装配总图 (图</a:t>
            </a:r>
            <a:r>
              <a:rPr lang="en-US"/>
              <a:t>6.36</a:t>
            </a:r>
            <a:r>
              <a:rPr lang="zh-CN" altLang="en-US"/>
              <a:t>)。</a:t>
            </a:r>
            <a:endParaRPr lang="zh-CN" altLang="en-US"/>
          </a:p>
        </p:txBody>
      </p:sp>
      <p:pic>
        <p:nvPicPr>
          <p:cNvPr id="4" name="图片 3"/>
          <p:cNvPicPr>
            <a:picLocks noChangeAspect="1"/>
          </p:cNvPicPr>
          <p:nvPr>
            <p:custDataLst>
              <p:tags r:id="rId2"/>
            </p:custDataLst>
          </p:nvPr>
        </p:nvPicPr>
        <p:blipFill>
          <a:blip r:embed="rId3"/>
          <a:stretch>
            <a:fillRect/>
          </a:stretch>
        </p:blipFill>
        <p:spPr>
          <a:xfrm>
            <a:off x="4826635" y="635"/>
            <a:ext cx="7301230" cy="6857365"/>
          </a:xfrm>
          <a:prstGeom prst="rect">
            <a:avLst/>
          </a:prstGeom>
        </p:spPr>
      </p:pic>
    </p:spTree>
    <p:custDataLst>
      <p:tags r:id="rId4"/>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 夹具分析与使用方法</a:t>
            </a:r>
            <a:endParaRPr lang="en-US" altLang="zh-CN">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852805"/>
            <a:ext cx="10405110" cy="3415030"/>
          </a:xfrm>
          <a:prstGeom prst="rect">
            <a:avLst/>
          </a:prstGeom>
          <a:noFill/>
        </p:spPr>
        <p:txBody>
          <a:bodyPr wrap="square" rtlCol="0" anchor="t">
            <a:spAutoFit/>
          </a:bodyPr>
          <a:p>
            <a:pPr indent="457200" fontAlgn="auto">
              <a:lnSpc>
                <a:spcPct val="150000"/>
              </a:lnSpc>
            </a:pPr>
            <a:r>
              <a:rPr lang="zh-CN" altLang="en-US" sz="2400">
                <a:sym typeface="+mn-ea"/>
              </a:rPr>
              <a:t>本夹具的特点是采用两孔一面进行定位, 其中平面作为主要的定位基准面, 而两个孔面作为辅助定位面。采用这种定位方式是因为工件上下两个平面均需在本夹具上进行装夹和加工. 当工件的一个表面加工完后, 将工件翻转过来, 用另一个菱形销进行辅助定位, 就可以对另一个表面进行加工了, 实现了一具两工位的加工, 节省了夹具的设计和制造费用. 此夹具适合中、 小型零件的大批量规模生产。</a:t>
            </a:r>
            <a:endParaRPr lang="zh-CN" altLang="en-US" sz="2400">
              <a:sym typeface="+mn-ea"/>
            </a:endParaRPr>
          </a:p>
        </p:txBody>
      </p:sp>
    </p:spTree>
    <p:custDataLst>
      <p:tags r:id="rId3"/>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 夹具分析与使用方法</a:t>
            </a:r>
            <a:endParaRPr lang="en-US" altLang="zh-CN">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852805"/>
            <a:ext cx="10405110" cy="2306955"/>
          </a:xfrm>
          <a:prstGeom prst="rect">
            <a:avLst/>
          </a:prstGeom>
          <a:noFill/>
        </p:spPr>
        <p:txBody>
          <a:bodyPr wrap="square" rtlCol="0" anchor="t">
            <a:spAutoFit/>
          </a:bodyPr>
          <a:p>
            <a:pPr indent="457200" fontAlgn="auto">
              <a:lnSpc>
                <a:spcPct val="150000"/>
              </a:lnSpc>
            </a:pPr>
            <a:r>
              <a:rPr lang="zh-CN" altLang="en-US" sz="2400">
                <a:sym typeface="+mn-ea"/>
              </a:rPr>
              <a:t>使用时, 将夹具安放在加工中心工作台面上, 调整夹具与工作台定位槽基准面的间隙, 确保夹具与工作台之间准确定位。 然后用紧固螺栓将夹具固定在工作台上。</a:t>
            </a:r>
            <a:endParaRPr lang="zh-CN" altLang="en-US" sz="2400">
              <a:sym typeface="+mn-ea"/>
            </a:endParaRPr>
          </a:p>
          <a:p>
            <a:pPr indent="457200" fontAlgn="auto">
              <a:lnSpc>
                <a:spcPct val="150000"/>
              </a:lnSpc>
            </a:pPr>
            <a:endParaRPr lang="zh-CN" altLang="en-US" sz="2400">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76"/>
          <p:cNvSpPr txBox="1"/>
          <p:nvPr>
            <p:custDataLst>
              <p:tags r:id="rId1"/>
            </p:custDataLst>
          </p:nvPr>
        </p:nvSpPr>
        <p:spPr>
          <a:xfrm>
            <a:off x="1290320" y="998855"/>
            <a:ext cx="1874520" cy="962660"/>
          </a:xfrm>
          <a:prstGeom prst="rect">
            <a:avLst/>
          </a:prstGeom>
          <a:noFill/>
        </p:spPr>
        <p:txBody>
          <a:bodyPr wrap="square" rtlCol="0" anchor="t" anchorCtr="0">
            <a:normAutofit fontScale="90000" lnSpcReduction="1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
        <p:nvSpPr>
          <p:cNvPr id="2" name="同心圆 1"/>
          <p:cNvSpPr/>
          <p:nvPr>
            <p:custDataLst>
              <p:tags r:id="rId2"/>
            </p:custDataLst>
          </p:nvPr>
        </p:nvSpPr>
        <p:spPr>
          <a:xfrm rot="19440000" flipH="1">
            <a:off x="1144079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3" name="同心圆 2"/>
          <p:cNvSpPr/>
          <p:nvPr>
            <p:custDataLst>
              <p:tags r:id="rId3"/>
            </p:custDataLst>
          </p:nvPr>
        </p:nvSpPr>
        <p:spPr>
          <a:xfrm rot="19440000" flipH="1">
            <a:off x="790511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4" name="同心圆 3"/>
          <p:cNvSpPr/>
          <p:nvPr>
            <p:custDataLst>
              <p:tags r:id="rId4"/>
            </p:custDataLst>
          </p:nvPr>
        </p:nvSpPr>
        <p:spPr>
          <a:xfrm rot="19440000" flipH="1">
            <a:off x="4328795" y="18857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endParaRPr>
          </a:p>
        </p:txBody>
      </p:sp>
      <p:sp>
        <p:nvSpPr>
          <p:cNvPr id="5" name="圆角矩形 4"/>
          <p:cNvSpPr/>
          <p:nvPr>
            <p:custDataLst>
              <p:tags r:id="rId5"/>
            </p:custDataLst>
          </p:nvPr>
        </p:nvSpPr>
        <p:spPr>
          <a:xfrm>
            <a:off x="1397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custDataLst>
              <p:tags r:id="rId6"/>
            </p:custDataLst>
          </p:nvPr>
        </p:nvSpPr>
        <p:spPr>
          <a:xfrm>
            <a:off x="1938655" y="2174015"/>
            <a:ext cx="594360" cy="419100"/>
          </a:xfrm>
          <a:prstGeom prst="rect">
            <a:avLst/>
          </a:prstGeom>
          <a:noFill/>
        </p:spPr>
        <p:txBody>
          <a:bodyPr wrap="square" rtlCol="0">
            <a:normAutofit fontScale="75000" lnSpcReduction="20000"/>
          </a:bodyPr>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7" name="圆角矩形 6"/>
          <p:cNvSpPr/>
          <p:nvPr>
            <p:custDataLst>
              <p:tags r:id="rId7"/>
            </p:custDataLst>
          </p:nvPr>
        </p:nvSpPr>
        <p:spPr>
          <a:xfrm>
            <a:off x="1397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8" name="文本框 7"/>
          <p:cNvSpPr txBox="1"/>
          <p:nvPr>
            <p:custDataLst>
              <p:tags r:id="rId8"/>
            </p:custDataLst>
          </p:nvPr>
        </p:nvSpPr>
        <p:spPr>
          <a:xfrm>
            <a:off x="1938655" y="2688365"/>
            <a:ext cx="2508885" cy="607060"/>
          </a:xfrm>
          <a:prstGeom prst="rect">
            <a:avLst/>
          </a:prstGeom>
          <a:noFill/>
          <a:effectLst/>
        </p:spPr>
        <p:txBody>
          <a:bodyPr wrap="square" rtlCol="0">
            <a:normAutofit fontScale="60000"/>
          </a:bodyPr>
          <a:p>
            <a:pPr algn="l"/>
            <a:r>
              <a:rPr lang="zh-CN" altLang="en-US" sz="2400" b="1" dirty="0">
                <a:latin typeface="Arial" panose="020B0604020202020204" pitchFamily="34" charset="0"/>
                <a:sym typeface="+mn-ea"/>
              </a:rPr>
              <a:t>明确设计任务、收集分析原始资料</a:t>
            </a:r>
            <a:endParaRPr lang="zh-CN" altLang="en-US" sz="2400" b="1">
              <a:solidFill>
                <a:schemeClr val="tx1"/>
              </a:solidFill>
              <a:latin typeface="Arial" panose="020B0604020202020204" pitchFamily="34" charset="0"/>
              <a:ea typeface="微软雅黑" panose="020B0503020204020204" charset="-122"/>
            </a:endParaRPr>
          </a:p>
        </p:txBody>
      </p:sp>
      <p:sp>
        <p:nvSpPr>
          <p:cNvPr id="9" name="圆角矩形 8"/>
          <p:cNvSpPr/>
          <p:nvPr>
            <p:custDataLst>
              <p:tags r:id="rId9"/>
            </p:custDataLst>
          </p:nvPr>
        </p:nvSpPr>
        <p:spPr>
          <a:xfrm>
            <a:off x="4953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10"/>
            </p:custDataLst>
          </p:nvPr>
        </p:nvSpPr>
        <p:spPr>
          <a:xfrm>
            <a:off x="5494655" y="217401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3" name="圆角矩形 12"/>
          <p:cNvSpPr/>
          <p:nvPr>
            <p:custDataLst>
              <p:tags r:id="rId11"/>
            </p:custDataLst>
          </p:nvPr>
        </p:nvSpPr>
        <p:spPr>
          <a:xfrm>
            <a:off x="4953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custDataLst>
              <p:tags r:id="rId12"/>
            </p:custDataLst>
          </p:nvPr>
        </p:nvSpPr>
        <p:spPr>
          <a:xfrm>
            <a:off x="5494655" y="2688365"/>
            <a:ext cx="2508885" cy="607060"/>
          </a:xfrm>
          <a:prstGeom prst="rect">
            <a:avLst/>
          </a:prstGeom>
          <a:noFill/>
          <a:effectLst/>
        </p:spPr>
        <p:txBody>
          <a:bodyPr wrap="square" rtlCol="0">
            <a:normAutofit fontScale="90000"/>
          </a:bodyPr>
          <a:p>
            <a:pPr algn="l"/>
            <a:r>
              <a:rPr lang="zh-CN" altLang="en-US" sz="2400" b="1" dirty="0">
                <a:latin typeface="Arial" panose="020B0604020202020204" pitchFamily="34" charset="0"/>
                <a:sym typeface="+mn-ea"/>
              </a:rPr>
              <a:t>确定夹具结构</a:t>
            </a:r>
            <a:r>
              <a:rPr lang="zh-CN" altLang="en-US" sz="2400" b="1" dirty="0">
                <a:latin typeface="Arial" panose="020B0604020202020204" pitchFamily="34" charset="0"/>
                <a:sym typeface="+mn-ea"/>
              </a:rPr>
              <a:t>方案</a:t>
            </a:r>
            <a:endParaRPr lang="zh-CN" altLang="en-US" sz="2400" b="1" dirty="0">
              <a:latin typeface="Arial" panose="020B0604020202020204" pitchFamily="34" charset="0"/>
              <a:sym typeface="+mn-ea"/>
            </a:endParaRPr>
          </a:p>
        </p:txBody>
      </p:sp>
      <p:sp>
        <p:nvSpPr>
          <p:cNvPr id="18" name="圆角矩形 17"/>
          <p:cNvSpPr/>
          <p:nvPr>
            <p:custDataLst>
              <p:tags r:id="rId13"/>
            </p:custDataLst>
          </p:nvPr>
        </p:nvSpPr>
        <p:spPr>
          <a:xfrm>
            <a:off x="8509000" y="20457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custDataLst>
              <p:tags r:id="rId14"/>
            </p:custDataLst>
          </p:nvPr>
        </p:nvSpPr>
        <p:spPr>
          <a:xfrm>
            <a:off x="9050655" y="2174015"/>
            <a:ext cx="594360" cy="419100"/>
          </a:xfrm>
          <a:prstGeom prst="rect">
            <a:avLst/>
          </a:prstGeom>
          <a:noFill/>
        </p:spPr>
        <p:txBody>
          <a:bodyPr wrap="square" rtlCol="0">
            <a:normAutofit fontScale="75000" lnSpcReduction="20000"/>
          </a:bodyPr>
          <a:p>
            <a:r>
              <a:rPr lang="en-US" sz="2800" b="1">
                <a:solidFill>
                  <a:schemeClr val="accent1"/>
                </a:solidFill>
                <a:latin typeface="Arial" panose="020B0604020202020204" pitchFamily="34" charset="0"/>
                <a:ea typeface="微软雅黑" panose="020B0503020204020204" charset="-122"/>
                <a:cs typeface="Bahnschrift" panose="020B0502040204020203" charset="0"/>
              </a:rPr>
              <a:t>03</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0" name="圆角矩形 19"/>
          <p:cNvSpPr/>
          <p:nvPr>
            <p:custDataLst>
              <p:tags r:id="rId15"/>
            </p:custDataLst>
          </p:nvPr>
        </p:nvSpPr>
        <p:spPr>
          <a:xfrm>
            <a:off x="8509000" y="20457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custDataLst>
              <p:tags r:id="rId16"/>
            </p:custDataLst>
          </p:nvPr>
        </p:nvSpPr>
        <p:spPr>
          <a:xfrm>
            <a:off x="8980805" y="2688365"/>
            <a:ext cx="2508885" cy="607060"/>
          </a:xfrm>
          <a:prstGeom prst="rect">
            <a:avLst/>
          </a:prstGeom>
          <a:noFill/>
          <a:effectLst/>
        </p:spPr>
        <p:txBody>
          <a:bodyPr wrap="square" rtlCol="0">
            <a:normAutofit/>
          </a:bodyPr>
          <a:p>
            <a:pPr algn="l"/>
            <a:r>
              <a:rPr lang="zh-CN" altLang="en-US" sz="2400" b="1" dirty="0">
                <a:latin typeface="Arial" panose="020B0604020202020204" pitchFamily="34" charset="0"/>
                <a:sym typeface="Arial" panose="020B0604020202020204" pitchFamily="34" charset="0"/>
              </a:rPr>
              <a:t>绘制结构草图</a:t>
            </a:r>
            <a:endParaRPr lang="zh-CN" altLang="en-US" sz="2400" b="1">
              <a:solidFill>
                <a:schemeClr val="tx1"/>
              </a:solidFill>
              <a:latin typeface="Arial" panose="020B0604020202020204" pitchFamily="34" charset="0"/>
              <a:ea typeface="微软雅黑" panose="020B0503020204020204" charset="-122"/>
            </a:endParaRPr>
          </a:p>
        </p:txBody>
      </p:sp>
      <p:sp>
        <p:nvSpPr>
          <p:cNvPr id="22" name="同心圆 21"/>
          <p:cNvSpPr/>
          <p:nvPr>
            <p:custDataLst>
              <p:tags r:id="rId17"/>
            </p:custDataLst>
          </p:nvPr>
        </p:nvSpPr>
        <p:spPr>
          <a:xfrm rot="19440000" flipH="1">
            <a:off x="1144079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4" name="同心圆 23"/>
          <p:cNvSpPr/>
          <p:nvPr>
            <p:custDataLst>
              <p:tags r:id="rId18"/>
            </p:custDataLst>
          </p:nvPr>
        </p:nvSpPr>
        <p:spPr>
          <a:xfrm rot="19440000" flipH="1">
            <a:off x="790511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8" name="同心圆 27"/>
          <p:cNvSpPr/>
          <p:nvPr>
            <p:custDataLst>
              <p:tags r:id="rId19"/>
            </p:custDataLst>
          </p:nvPr>
        </p:nvSpPr>
        <p:spPr>
          <a:xfrm rot="19440000" flipH="1">
            <a:off x="4328795" y="350497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29" name="圆角矩形 28"/>
          <p:cNvSpPr/>
          <p:nvPr>
            <p:custDataLst>
              <p:tags r:id="rId20"/>
            </p:custDataLst>
          </p:nvPr>
        </p:nvSpPr>
        <p:spPr>
          <a:xfrm>
            <a:off x="1397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custDataLst>
              <p:tags r:id="rId21"/>
            </p:custDataLst>
          </p:nvPr>
        </p:nvSpPr>
        <p:spPr>
          <a:xfrm>
            <a:off x="1938655" y="3793265"/>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04</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1" name="圆角矩形 30"/>
          <p:cNvSpPr/>
          <p:nvPr>
            <p:custDataLst>
              <p:tags r:id="rId22"/>
            </p:custDataLst>
          </p:nvPr>
        </p:nvSpPr>
        <p:spPr>
          <a:xfrm>
            <a:off x="1397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custDataLst>
              <p:tags r:id="rId23"/>
            </p:custDataLst>
          </p:nvPr>
        </p:nvSpPr>
        <p:spPr>
          <a:xfrm>
            <a:off x="1938655" y="4307615"/>
            <a:ext cx="2508885" cy="607060"/>
          </a:xfrm>
          <a:prstGeom prst="rect">
            <a:avLst/>
          </a:prstGeom>
          <a:noFill/>
          <a:effectLst/>
        </p:spPr>
        <p:txBody>
          <a:bodyPr wrap="square" rtlCol="0">
            <a:normAutofit fontScale="60000"/>
          </a:bodyPr>
          <a:lstStyle/>
          <a:p>
            <a:pPr algn="l"/>
            <a:r>
              <a:rPr lang="zh-CN" altLang="en-US" sz="2400" b="1" dirty="0">
                <a:latin typeface="Arial" panose="020B0604020202020204" pitchFamily="34" charset="0"/>
                <a:sym typeface="+mn-ea"/>
              </a:rPr>
              <a:t>确定夹具技术要求和有关尺寸以及公差配合</a:t>
            </a:r>
            <a:endParaRPr lang="zh-CN" altLang="en-US" sz="2400" b="1" dirty="0">
              <a:latin typeface="Arial" panose="020B0604020202020204" pitchFamily="34" charset="0"/>
              <a:sym typeface="+mn-ea"/>
            </a:endParaRPr>
          </a:p>
          <a:p>
            <a:pPr algn="l"/>
            <a:endParaRPr lang="zh-CN" altLang="en-US" sz="2400" b="1">
              <a:solidFill>
                <a:schemeClr val="tx1"/>
              </a:solidFill>
              <a:latin typeface="Arial" panose="020B0604020202020204" pitchFamily="34" charset="0"/>
              <a:ea typeface="微软雅黑" panose="020B0503020204020204" charset="-122"/>
            </a:endParaRPr>
          </a:p>
        </p:txBody>
      </p:sp>
      <p:sp>
        <p:nvSpPr>
          <p:cNvPr id="33" name="圆角矩形 32"/>
          <p:cNvSpPr/>
          <p:nvPr>
            <p:custDataLst>
              <p:tags r:id="rId24"/>
            </p:custDataLst>
          </p:nvPr>
        </p:nvSpPr>
        <p:spPr>
          <a:xfrm>
            <a:off x="4953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25"/>
            </p:custDataLst>
          </p:nvPr>
        </p:nvSpPr>
        <p:spPr>
          <a:xfrm>
            <a:off x="5494655" y="379326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05</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36" name="圆角矩形 35"/>
          <p:cNvSpPr/>
          <p:nvPr>
            <p:custDataLst>
              <p:tags r:id="rId26"/>
            </p:custDataLst>
          </p:nvPr>
        </p:nvSpPr>
        <p:spPr>
          <a:xfrm>
            <a:off x="4953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custDataLst>
              <p:tags r:id="rId27"/>
            </p:custDataLst>
          </p:nvPr>
        </p:nvSpPr>
        <p:spPr>
          <a:xfrm>
            <a:off x="5494655" y="4307615"/>
            <a:ext cx="2508885" cy="607060"/>
          </a:xfrm>
          <a:prstGeom prst="rect">
            <a:avLst/>
          </a:prstGeom>
          <a:noFill/>
          <a:effectLst/>
        </p:spPr>
        <p:txBody>
          <a:bodyPr wrap="square" rtlCol="0">
            <a:normAutofit fontScale="90000"/>
          </a:bodyPr>
          <a:lstStyle/>
          <a:p>
            <a:pPr algn="l"/>
            <a:r>
              <a:rPr lang="zh-CN" altLang="en-US" sz="2400" b="1" dirty="0">
                <a:latin typeface="Arial" panose="020B0604020202020204" pitchFamily="34" charset="0"/>
                <a:sym typeface="+mn-ea"/>
              </a:rPr>
              <a:t>确定夹具零件材料</a:t>
            </a:r>
            <a:endParaRPr lang="zh-CN" altLang="en-US" sz="2400" b="1" dirty="0">
              <a:solidFill>
                <a:schemeClr val="tx1"/>
              </a:solidFill>
              <a:latin typeface="Arial" panose="020B0604020202020204" pitchFamily="34" charset="0"/>
            </a:endParaRPr>
          </a:p>
        </p:txBody>
      </p:sp>
      <p:sp>
        <p:nvSpPr>
          <p:cNvPr id="38" name="圆角矩形 37"/>
          <p:cNvSpPr/>
          <p:nvPr>
            <p:custDataLst>
              <p:tags r:id="rId28"/>
            </p:custDataLst>
          </p:nvPr>
        </p:nvSpPr>
        <p:spPr>
          <a:xfrm>
            <a:off x="8509000" y="366499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custDataLst>
              <p:tags r:id="rId29"/>
            </p:custDataLst>
          </p:nvPr>
        </p:nvSpPr>
        <p:spPr>
          <a:xfrm>
            <a:off x="9050655" y="3793265"/>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06</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43" name="圆角矩形 42"/>
          <p:cNvSpPr/>
          <p:nvPr>
            <p:custDataLst>
              <p:tags r:id="rId30"/>
            </p:custDataLst>
          </p:nvPr>
        </p:nvSpPr>
        <p:spPr>
          <a:xfrm>
            <a:off x="8509000" y="366499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custDataLst>
              <p:tags r:id="rId31"/>
            </p:custDataLst>
          </p:nvPr>
        </p:nvSpPr>
        <p:spPr>
          <a:xfrm>
            <a:off x="8980805" y="4307615"/>
            <a:ext cx="2508885" cy="607060"/>
          </a:xfrm>
          <a:prstGeom prst="rect">
            <a:avLst/>
          </a:prstGeom>
          <a:noFill/>
          <a:effectLst/>
        </p:spPr>
        <p:txBody>
          <a:bodyPr wrap="square" rtlCol="0">
            <a:normAutofit fontScale="80000"/>
          </a:bodyPr>
          <a:lstStyle/>
          <a:p>
            <a:pPr algn="l"/>
            <a:r>
              <a:rPr lang="zh-CN" altLang="en-US" sz="2400" b="1" dirty="0">
                <a:latin typeface="Arial" panose="020B0604020202020204" pitchFamily="34" charset="0"/>
                <a:sym typeface="Arial" panose="020B0604020202020204" pitchFamily="34" charset="0"/>
              </a:rPr>
              <a:t>夹具分析与使用方法</a:t>
            </a:r>
            <a:endParaRPr lang="zh-CN" altLang="en-US" sz="2400" b="1" dirty="0">
              <a:solidFill>
                <a:schemeClr val="tx1"/>
              </a:solidFill>
              <a:latin typeface="Arial" panose="020B0604020202020204" pitchFamily="34" charset="0"/>
            </a:endParaRPr>
          </a:p>
        </p:txBody>
      </p:sp>
      <p:sp>
        <p:nvSpPr>
          <p:cNvPr id="46" name="同心圆 45"/>
          <p:cNvSpPr/>
          <p:nvPr>
            <p:custDataLst>
              <p:tags r:id="rId32"/>
            </p:custDataLst>
          </p:nvPr>
        </p:nvSpPr>
        <p:spPr>
          <a:xfrm rot="19440000" flipH="1">
            <a:off x="7905115" y="51337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47" name="同心圆 46"/>
          <p:cNvSpPr/>
          <p:nvPr>
            <p:custDataLst>
              <p:tags r:id="rId33"/>
            </p:custDataLst>
          </p:nvPr>
        </p:nvSpPr>
        <p:spPr>
          <a:xfrm rot="19440000" flipH="1">
            <a:off x="4328795" y="5133750"/>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48" name="圆角矩形 47"/>
          <p:cNvSpPr/>
          <p:nvPr>
            <p:custDataLst>
              <p:tags r:id="rId34"/>
            </p:custDataLst>
          </p:nvPr>
        </p:nvSpPr>
        <p:spPr>
          <a:xfrm>
            <a:off x="1397000" y="52937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custDataLst>
              <p:tags r:id="rId35"/>
            </p:custDataLst>
          </p:nvPr>
        </p:nvSpPr>
        <p:spPr>
          <a:xfrm>
            <a:off x="1938655" y="5422040"/>
            <a:ext cx="594360" cy="419100"/>
          </a:xfrm>
          <a:prstGeom prst="rect">
            <a:avLst/>
          </a:prstGeom>
          <a:noFill/>
        </p:spPr>
        <p:txBody>
          <a:bodyPr wrap="square" rtlCol="0">
            <a:normAutofit fontScale="7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07</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50" name="圆角矩形 49"/>
          <p:cNvSpPr/>
          <p:nvPr>
            <p:custDataLst>
              <p:tags r:id="rId36"/>
            </p:custDataLst>
          </p:nvPr>
        </p:nvSpPr>
        <p:spPr>
          <a:xfrm>
            <a:off x="1397000" y="52937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文本框 50"/>
          <p:cNvSpPr txBox="1"/>
          <p:nvPr>
            <p:custDataLst>
              <p:tags r:id="rId37"/>
            </p:custDataLst>
          </p:nvPr>
        </p:nvSpPr>
        <p:spPr>
          <a:xfrm>
            <a:off x="1938655" y="5936390"/>
            <a:ext cx="2508885" cy="607060"/>
          </a:xfrm>
          <a:prstGeom prst="rect">
            <a:avLst/>
          </a:prstGeom>
          <a:noFill/>
          <a:effectLst/>
        </p:spPr>
        <p:txBody>
          <a:bodyPr wrap="square" rtlCol="0">
            <a:normAutofit fontScale="80000"/>
          </a:bodyPr>
          <a:lstStyle/>
          <a:p>
            <a:pPr algn="l"/>
            <a:r>
              <a:rPr lang="zh-CN" altLang="en-US" sz="2400" b="1">
                <a:latin typeface="微软雅黑" panose="020B0503020204020204" charset="-122"/>
                <a:ea typeface="微软雅黑" panose="020B0503020204020204" charset="-122"/>
                <a:cs typeface="微软雅黑" panose="020B0503020204020204" charset="-122"/>
                <a:sym typeface="+mn-ea"/>
              </a:rPr>
              <a:t>绘制夹具主要零件图</a:t>
            </a:r>
            <a:endParaRPr lang="zh-CN" altLang="en-US" sz="2400" b="1" dirty="0">
              <a:solidFill>
                <a:schemeClr val="tx1"/>
              </a:solidFill>
              <a:latin typeface="Arial" panose="020B0604020202020204" pitchFamily="34" charset="0"/>
            </a:endParaRPr>
          </a:p>
        </p:txBody>
      </p:sp>
      <p:sp>
        <p:nvSpPr>
          <p:cNvPr id="52" name="圆角矩形 51"/>
          <p:cNvSpPr/>
          <p:nvPr>
            <p:custDataLst>
              <p:tags r:id="rId38"/>
            </p:custDataLst>
          </p:nvPr>
        </p:nvSpPr>
        <p:spPr>
          <a:xfrm>
            <a:off x="4953000" y="5293770"/>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custDataLst>
              <p:tags r:id="rId39"/>
            </p:custDataLst>
          </p:nvPr>
        </p:nvSpPr>
        <p:spPr>
          <a:xfrm>
            <a:off x="5494655" y="5422040"/>
            <a:ext cx="594360" cy="419100"/>
          </a:xfrm>
          <a:prstGeom prst="rect">
            <a:avLst/>
          </a:prstGeom>
          <a:noFill/>
        </p:spPr>
        <p:txBody>
          <a:bodyPr wrap="square" rtlCol="0">
            <a:normAutofit fontScale="7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08</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54" name="圆角矩形 53"/>
          <p:cNvSpPr/>
          <p:nvPr>
            <p:custDataLst>
              <p:tags r:id="rId40"/>
            </p:custDataLst>
          </p:nvPr>
        </p:nvSpPr>
        <p:spPr>
          <a:xfrm>
            <a:off x="4953000" y="5293770"/>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custDataLst>
              <p:tags r:id="rId41"/>
            </p:custDataLst>
          </p:nvPr>
        </p:nvSpPr>
        <p:spPr>
          <a:xfrm>
            <a:off x="5494655" y="5936390"/>
            <a:ext cx="2508885" cy="607060"/>
          </a:xfrm>
          <a:prstGeom prst="rect">
            <a:avLst/>
          </a:prstGeom>
          <a:noFill/>
          <a:effectLst/>
        </p:spPr>
        <p:txBody>
          <a:bodyPr wrap="square" rtlCol="0">
            <a:normAutofit fontScale="90000"/>
          </a:bodyPr>
          <a:lstStyle/>
          <a:p>
            <a:pPr algn="l"/>
            <a:r>
              <a:rPr lang="zh-CN" altLang="en-US" sz="2400" b="1" dirty="0">
                <a:latin typeface="Arial" panose="020B0604020202020204" pitchFamily="34" charset="0"/>
                <a:sym typeface="Arial" panose="020B0604020202020204" pitchFamily="34" charset="0"/>
              </a:rPr>
              <a:t>绘制夹具装配总图</a:t>
            </a:r>
            <a:endParaRPr lang="zh-CN" altLang="en-US" sz="2400" b="1" dirty="0">
              <a:latin typeface="Arial" panose="020B0604020202020204" pitchFamily="34" charset="0"/>
              <a:sym typeface="Arial" panose="020B0604020202020204" pitchFamily="34" charset="0"/>
            </a:endParaRPr>
          </a:p>
        </p:txBody>
      </p:sp>
    </p:spTree>
    <p:custDataLst>
      <p:tags r:id="rId42"/>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68824" y="1138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6.</a:t>
            </a:r>
            <a:r>
              <a:rPr lang="en-US" altLang="zh-CN">
                <a:latin typeface="Arial" panose="020B0604020202020204" pitchFamily="34" charset="0"/>
                <a:ea typeface="微软雅黑" panose="020B0503020204020204" charset="-122"/>
                <a:sym typeface="Arial" panose="020B0604020202020204" pitchFamily="34" charset="0"/>
              </a:rPr>
              <a:t> 夹具分析与使用方法</a:t>
            </a:r>
            <a:endParaRPr lang="en-US" altLang="zh-CN">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custDataLst>
              <p:tags r:id="rId2"/>
            </p:custDataLst>
          </p:nvPr>
        </p:nvSpPr>
        <p:spPr>
          <a:xfrm>
            <a:off x="768985" y="852805"/>
            <a:ext cx="10405110" cy="4523105"/>
          </a:xfrm>
          <a:prstGeom prst="rect">
            <a:avLst/>
          </a:prstGeom>
          <a:noFill/>
        </p:spPr>
        <p:txBody>
          <a:bodyPr wrap="square" rtlCol="0" anchor="t">
            <a:spAutoFit/>
          </a:bodyPr>
          <a:p>
            <a:pPr indent="457200" fontAlgn="auto">
              <a:lnSpc>
                <a:spcPct val="150000"/>
              </a:lnSpc>
            </a:pPr>
            <a:r>
              <a:rPr lang="zh-CN" altLang="en-US" sz="2400">
                <a:sym typeface="+mn-ea"/>
              </a:rPr>
              <a:t>加工时, 将工件中心孔插入短轴销, 另一个孔则插入其中的一个菱形销, 并使底面放置在方块基体的表面上。 装上开口垫圈, 旋紧压紧螺母, 将工件牢固地夹紧在基体上。 拧动调节旋钮,通过调节螺杆推动调节楔, 使支承块从下面顶住工件的底面, 确保工件可靠地支承住悬空部位。至此, 工件安装完毕, 可开始切削加工。 完成一个面的加工后, 反方向拧松调节旋钮, 使支承块下落脱离对工件底面的支承; 再旋松压紧螺母, 取下开口垫圈, 将工件翻转过来, 重新将工件的中心孔插入短轴销, 而另一个孔则插入另外的菱形销, 并按上述过程将工件重新夹紧和支承固定, 即可对另一个面进行加工。</a:t>
            </a:r>
            <a:endParaRPr lang="zh-CN" altLang="en-US" sz="2400">
              <a:sym typeface="+mn-ea"/>
            </a:endParaRPr>
          </a:p>
        </p:txBody>
      </p:sp>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custDataLst>
              <p:tags r:id="rId1"/>
            </p:custDataLst>
          </p:nvPr>
        </p:nvPicPr>
        <p:blipFill>
          <a:blip r:embed="rId2"/>
          <a:stretch>
            <a:fillRect/>
          </a:stretch>
        </p:blipFill>
        <p:spPr>
          <a:xfrm>
            <a:off x="6019800" y="3686175"/>
            <a:ext cx="6172200" cy="3171825"/>
          </a:xfrm>
          <a:prstGeom prst="rect">
            <a:avLst/>
          </a:prstGeom>
        </p:spPr>
      </p:pic>
      <p:sp>
        <p:nvSpPr>
          <p:cNvPr id="3" name="文本框 2"/>
          <p:cNvSpPr txBox="1"/>
          <p:nvPr>
            <p:custDataLst>
              <p:tags r:id="rId3"/>
            </p:custDataLst>
          </p:nvPr>
        </p:nvSpPr>
        <p:spPr>
          <a:xfrm>
            <a:off x="935194" y="3894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solidFill>
                  <a:schemeClr val="tx1"/>
                </a:solidFill>
                <a:latin typeface="Arial" panose="020B0604020202020204" pitchFamily="34" charset="0"/>
                <a:ea typeface="微软雅黑" panose="020B0503020204020204" charset="-122"/>
                <a:sym typeface="+mn-ea"/>
              </a:rPr>
              <a:t>任务</a:t>
            </a:r>
            <a:r>
              <a:rPr lang="zh-CN">
                <a:solidFill>
                  <a:schemeClr val="tx1"/>
                </a:solidFill>
                <a:latin typeface="微软雅黑" panose="020B0503020204020204" charset="-122"/>
                <a:ea typeface="微软雅黑" panose="020B0503020204020204" charset="-122"/>
                <a:sym typeface="+mn-ea"/>
              </a:rPr>
              <a:t>分析</a:t>
            </a:r>
            <a:endParaRPr lang="zh-CN">
              <a:solidFill>
                <a:schemeClr val="tx1"/>
              </a:solidFill>
              <a:latin typeface="微软雅黑" panose="020B0503020204020204" charset="-122"/>
              <a:ea typeface="微软雅黑" panose="020B0503020204020204" charset="-122"/>
              <a:sym typeface="+mn-ea"/>
            </a:endParaRPr>
          </a:p>
        </p:txBody>
      </p:sp>
      <p:sp>
        <p:nvSpPr>
          <p:cNvPr id="4" name="文本框 3"/>
          <p:cNvSpPr txBox="1"/>
          <p:nvPr/>
        </p:nvSpPr>
        <p:spPr>
          <a:xfrm>
            <a:off x="630555" y="489585"/>
            <a:ext cx="6845935" cy="6207760"/>
          </a:xfrm>
          <a:prstGeom prst="rect">
            <a:avLst/>
          </a:prstGeom>
          <a:noFill/>
        </p:spPr>
        <p:txBody>
          <a:bodyPr wrap="square" rtlCol="0" anchor="t">
            <a:no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t> </a:t>
            </a:r>
            <a:r>
              <a:rPr sz="2400"/>
              <a:t>端架零件图如图６</a:t>
            </a:r>
            <a:r>
              <a:rPr lang="en-US" sz="2400"/>
              <a:t>.</a:t>
            </a:r>
            <a:r>
              <a:rPr sz="2400"/>
              <a:t>１５所示, 材料为 ZL１０１ (铸造铝合金)</a:t>
            </a:r>
            <a:r>
              <a:rPr lang="zh-CN" sz="2400"/>
              <a:t>。</a:t>
            </a:r>
            <a:endParaRPr sz="2400"/>
          </a:p>
          <a:p>
            <a:pPr indent="609600" fontAlgn="auto">
              <a:lnSpc>
                <a:spcPct val="150000"/>
              </a:lnSpc>
              <a:extLst>
                <a:ext uri="{35155182-B16C-46BC-9424-99874614C6A1}">
                  <wpsdc:indentchars xmlns:wpsdc="http://www.wps.cn/officeDocument/2017/drawingmlCustomData" val="200" checksum="4158780845"/>
                </a:ext>
              </a:extLst>
            </a:pPr>
            <a:r>
              <a:rPr sz="2400"/>
              <a:t>工序要求: 工件的其他表面已完成加工</a:t>
            </a:r>
            <a:r>
              <a:rPr lang="zh-CN" sz="2400"/>
              <a:t>。</a:t>
            </a:r>
            <a:r>
              <a:rPr sz="2400"/>
              <a:t> 本工序要求加工位于底板上的４个ϕ１２的孔和小圆柱凸台上的ϕ１２孔</a:t>
            </a:r>
            <a:r>
              <a:rPr lang="zh-CN" sz="2400"/>
              <a:t>。</a:t>
            </a:r>
            <a:r>
              <a:rPr sz="2400"/>
              <a:t> 生产规模为中批量</a:t>
            </a:r>
            <a:r>
              <a:rPr lang="zh-CN" sz="2400"/>
              <a:t>。</a:t>
            </a:r>
            <a:endParaRPr sz="2400"/>
          </a:p>
          <a:p>
            <a:pPr indent="609600" fontAlgn="auto">
              <a:lnSpc>
                <a:spcPct val="150000"/>
              </a:lnSpc>
              <a:extLst>
                <a:ext uri="{35155182-B16C-46BC-9424-99874614C6A1}">
                  <wpsdc:indentchars xmlns:wpsdc="http://www.wps.cn/officeDocument/2017/drawingmlCustomData" val="200" checksum="4158780845"/>
                </a:ext>
              </a:extLst>
            </a:pPr>
            <a:r>
              <a:rPr sz="2400"/>
              <a:t>设计任务: 该工件在摇臂钻床上加工</a:t>
            </a:r>
            <a:r>
              <a:rPr lang="zh-CN" sz="2400"/>
              <a:t>。</a:t>
            </a:r>
            <a:r>
              <a:rPr sz="2400"/>
              <a:t> 要求两个表面上５个孔的加工直接选用ϕ１２钻头在一次装夹中钻削完成</a:t>
            </a:r>
            <a:r>
              <a:rPr lang="zh-CN" sz="2400"/>
              <a:t>。</a:t>
            </a:r>
            <a:endParaRPr lang="zh-CN" sz="2400"/>
          </a:p>
        </p:txBody>
      </p:sp>
      <p:pic>
        <p:nvPicPr>
          <p:cNvPr id="2" name="图片 1"/>
          <p:cNvPicPr>
            <a:picLocks noChangeAspect="1"/>
          </p:cNvPicPr>
          <p:nvPr>
            <p:custDataLst>
              <p:tags r:id="rId4"/>
            </p:custDataLst>
          </p:nvPr>
        </p:nvPicPr>
        <p:blipFill>
          <a:blip r:embed="rId5"/>
          <a:stretch>
            <a:fillRect/>
          </a:stretch>
        </p:blipFill>
        <p:spPr>
          <a:xfrm>
            <a:off x="8053070" y="0"/>
            <a:ext cx="4138930" cy="4534535"/>
          </a:xfrm>
          <a:prstGeom prst="rect">
            <a:avLst/>
          </a:prstGeom>
        </p:spPr>
      </p:pic>
    </p:spTree>
    <p:custDataLst>
      <p:tags r:id="rId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83078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27405" y="1366520"/>
            <a:ext cx="10405110" cy="1753235"/>
          </a:xfrm>
          <a:prstGeom prst="rect">
            <a:avLst/>
          </a:prstGeom>
          <a:noFill/>
        </p:spPr>
        <p:txBody>
          <a:bodyPr wrap="square" rtlCol="0" anchor="t">
            <a:spAutoFit/>
          </a:bodyPr>
          <a:p>
            <a:pPr indent="457200" fontAlgn="auto">
              <a:lnSpc>
                <a:spcPct val="150000"/>
              </a:lnSpc>
            </a:pPr>
            <a:r>
              <a:rPr lang="zh-CN" altLang="en-US" sz="2400">
                <a:sym typeface="+mn-ea"/>
              </a:rPr>
              <a:t>在</a:t>
            </a:r>
            <a:r>
              <a:rPr sz="2400">
                <a:sym typeface="+mn-ea"/>
              </a:rPr>
              <a:t>明确设计任务前、需要收集分析以下原始资料</a:t>
            </a:r>
            <a:endParaRPr lang="zh-CN" altLang="en-US" sz="2400"/>
          </a:p>
          <a:p>
            <a:pPr indent="609600" fontAlgn="auto">
              <a:lnSpc>
                <a:spcPct val="150000"/>
              </a:lnSpc>
              <a:extLst>
                <a:ext uri="{35155182-B16C-46BC-9424-99874614C6A1}">
                  <wpsdc:indentchars xmlns:wpsdc="http://www.wps.cn/officeDocument/2017/drawingmlCustomData" val="200" checksum="4158780845"/>
                </a:ext>
              </a:extLst>
            </a:pPr>
            <a:r>
              <a:rPr lang="zh-CN" altLang="en-US" sz="2400">
                <a:sym typeface="+mn-ea"/>
              </a:rPr>
              <a:t>1）加工零件图</a:t>
            </a:r>
            <a:endParaRPr lang="zh-CN" altLang="en-US" sz="2400">
              <a:sym typeface="+mn-ea"/>
            </a:endParaRPr>
          </a:p>
          <a:p>
            <a:pPr indent="609600" fontAlgn="auto">
              <a:lnSpc>
                <a:spcPct val="150000"/>
              </a:lnSpc>
              <a:extLst>
                <a:ext uri="{35155182-B16C-46BC-9424-99874614C6A1}">
                  <wpsdc:indentchars xmlns:wpsdc="http://www.wps.cn/officeDocument/2017/drawingmlCustomData" val="200" checksum="4158780845"/>
                </a:ext>
              </a:extLst>
            </a:pPr>
            <a:r>
              <a:rPr sz="2400"/>
              <a:t>端架零件图如图６</a:t>
            </a:r>
            <a:r>
              <a:rPr lang="en-US" sz="2400"/>
              <a:t>.</a:t>
            </a:r>
            <a:r>
              <a:rPr sz="2400"/>
              <a:t>１５所示, 为支架类零件</a:t>
            </a:r>
            <a:r>
              <a:rPr lang="zh-CN" altLang="en-US" sz="2400"/>
              <a:t>。</a:t>
            </a:r>
            <a:endParaRPr lang="zh-CN" altLang="en-US" sz="2400"/>
          </a:p>
        </p:txBody>
      </p:sp>
      <p:sp>
        <p:nvSpPr>
          <p:cNvPr id="7" name="文本框 6"/>
          <p:cNvSpPr txBox="1"/>
          <p:nvPr>
            <p:custDataLst>
              <p:tags r:id="rId2"/>
            </p:custDataLst>
          </p:nvPr>
        </p:nvSpPr>
        <p:spPr>
          <a:xfrm>
            <a:off x="935194" y="21356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a:t>
            </a:r>
            <a:r>
              <a:rPr lang="zh-CN" altLang="en-US">
                <a:solidFill>
                  <a:schemeClr val="tx1"/>
                </a:solidFill>
                <a:latin typeface="Arial" panose="020B0604020202020204" pitchFamily="34" charset="0"/>
                <a:ea typeface="微软雅黑" panose="020B0503020204020204" charset="-122"/>
                <a:sym typeface="+mn-ea"/>
              </a:rPr>
              <a:t>任务</a:t>
            </a:r>
            <a:r>
              <a:rPr lang="zh-CN">
                <a:solidFill>
                  <a:schemeClr val="tx1"/>
                </a:solidFill>
                <a:latin typeface="微软雅黑" panose="020B0503020204020204" charset="-122"/>
                <a:ea typeface="微软雅黑" panose="020B0503020204020204" charset="-122"/>
                <a:sym typeface="+mn-ea"/>
              </a:rPr>
              <a:t>实施</a:t>
            </a:r>
            <a:endParaRPr lang="zh-CN">
              <a:solidFill>
                <a:schemeClr val="tx1"/>
              </a:solidFill>
              <a:latin typeface="微软雅黑" panose="020B0503020204020204" charset="-122"/>
              <a:ea typeface="微软雅黑" panose="020B0503020204020204" charset="-122"/>
              <a:sym typeface="+mn-ea"/>
            </a:endParaRPr>
          </a:p>
        </p:txBody>
      </p:sp>
      <p:pic>
        <p:nvPicPr>
          <p:cNvPr id="6" name="图片 5"/>
          <p:cNvPicPr>
            <a:picLocks noChangeAspect="1"/>
          </p:cNvPicPr>
          <p:nvPr>
            <p:custDataLst>
              <p:tags r:id="rId3"/>
            </p:custDataLst>
          </p:nvPr>
        </p:nvPicPr>
        <p:blipFill>
          <a:blip r:embed="rId4"/>
          <a:stretch>
            <a:fillRect/>
          </a:stretch>
        </p:blipFill>
        <p:spPr>
          <a:xfrm>
            <a:off x="2056765" y="3349625"/>
            <a:ext cx="6172200" cy="3171825"/>
          </a:xfrm>
          <a:prstGeom prst="rect">
            <a:avLst/>
          </a:prstGeom>
        </p:spPr>
      </p:pic>
      <p:pic>
        <p:nvPicPr>
          <p:cNvPr id="2" name="图片 1"/>
          <p:cNvPicPr>
            <a:picLocks noChangeAspect="1"/>
          </p:cNvPicPr>
          <p:nvPr>
            <p:custDataLst>
              <p:tags r:id="rId5"/>
            </p:custDataLst>
          </p:nvPr>
        </p:nvPicPr>
        <p:blipFill>
          <a:blip r:embed="rId6"/>
          <a:stretch>
            <a:fillRect/>
          </a:stretch>
        </p:blipFill>
        <p:spPr>
          <a:xfrm>
            <a:off x="7947025" y="70485"/>
            <a:ext cx="4138930" cy="4534535"/>
          </a:xfrm>
          <a:prstGeom prst="rect">
            <a:avLst/>
          </a:prstGeom>
        </p:spPr>
      </p:pic>
    </p:spTree>
    <p:custDataLst>
      <p:tags r:id="rId7"/>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645160"/>
          </a:xfrm>
          <a:prstGeom prst="rect">
            <a:avLst/>
          </a:prstGeom>
          <a:noFill/>
        </p:spPr>
        <p:txBody>
          <a:bodyPr wrap="square" rtlCol="0" anchor="t">
            <a:spAutoFit/>
          </a:bodyPr>
          <a:p>
            <a:pPr indent="457200" fontAlgn="auto">
              <a:lnSpc>
                <a:spcPct val="150000"/>
              </a:lnSpc>
            </a:pPr>
            <a:r>
              <a:rPr lang="zh-CN" altLang="en-US" sz="2400">
                <a:sym typeface="+mn-ea"/>
              </a:rPr>
              <a:t>2）主要工艺流程</a:t>
            </a:r>
            <a:endParaRPr lang="zh-CN" altLang="en-US" sz="2400"/>
          </a:p>
        </p:txBody>
      </p:sp>
      <p:sp>
        <p:nvSpPr>
          <p:cNvPr id="2" name="文本框 1"/>
          <p:cNvSpPr txBox="1"/>
          <p:nvPr/>
        </p:nvSpPr>
        <p:spPr>
          <a:xfrm>
            <a:off x="1038225" y="1972310"/>
            <a:ext cx="5225415" cy="175323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sz="2400"/>
              <a:t>本工序要求加工 位 于 底 板 上 的 ４ 个ϕ１２ 的 孔 和 小 圆 柱 凸 台 上 的ϕ１２孔</a:t>
            </a:r>
            <a:r>
              <a:rPr lang="zh-CN" sz="2400"/>
              <a:t>。</a:t>
            </a:r>
            <a:endParaRPr lang="zh-CN" sz="2400"/>
          </a:p>
        </p:txBody>
      </p:sp>
      <p:pic>
        <p:nvPicPr>
          <p:cNvPr id="8" name="图片 7"/>
          <p:cNvPicPr>
            <a:picLocks noChangeAspect="1"/>
          </p:cNvPicPr>
          <p:nvPr>
            <p:custDataLst>
              <p:tags r:id="rId3"/>
            </p:custDataLst>
          </p:nvPr>
        </p:nvPicPr>
        <p:blipFill>
          <a:blip r:embed="rId4"/>
          <a:stretch>
            <a:fillRect/>
          </a:stretch>
        </p:blipFill>
        <p:spPr>
          <a:xfrm>
            <a:off x="2133600" y="3725545"/>
            <a:ext cx="6172200" cy="3171825"/>
          </a:xfrm>
          <a:prstGeom prst="rect">
            <a:avLst/>
          </a:prstGeom>
        </p:spPr>
      </p:pic>
      <p:pic>
        <p:nvPicPr>
          <p:cNvPr id="7" name="图片 6"/>
          <p:cNvPicPr>
            <a:picLocks noChangeAspect="1"/>
          </p:cNvPicPr>
          <p:nvPr>
            <p:custDataLst>
              <p:tags r:id="rId5"/>
            </p:custDataLst>
          </p:nvPr>
        </p:nvPicPr>
        <p:blipFill>
          <a:blip r:embed="rId6"/>
          <a:stretch>
            <a:fillRect/>
          </a:stretch>
        </p:blipFill>
        <p:spPr>
          <a:xfrm>
            <a:off x="7166610" y="1327150"/>
            <a:ext cx="4858385" cy="5327650"/>
          </a:xfrm>
          <a:prstGeom prst="rect">
            <a:avLst/>
          </a:prstGeom>
        </p:spPr>
      </p:pic>
    </p:spTree>
    <p:custDataLst>
      <p:tags r:id="rId7"/>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10405110" cy="1198880"/>
          </a:xfrm>
          <a:prstGeom prst="rect">
            <a:avLst/>
          </a:prstGeom>
          <a:noFill/>
        </p:spPr>
        <p:txBody>
          <a:bodyPr wrap="square" rtlCol="0" anchor="t">
            <a:spAutoFit/>
          </a:bodyPr>
          <a:p>
            <a:pPr indent="457200" fontAlgn="auto">
              <a:lnSpc>
                <a:spcPct val="150000"/>
              </a:lnSpc>
            </a:pPr>
            <a:r>
              <a:rPr lang="zh-CN" altLang="en-US" sz="2400">
                <a:sym typeface="+mn-ea"/>
              </a:rPr>
              <a:t>3)设计任务书</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827405" y="2409825"/>
            <a:ext cx="11077575" cy="2038350"/>
          </a:xfrm>
          <a:prstGeom prst="rect">
            <a:avLst/>
          </a:prstGeom>
        </p:spPr>
      </p:pic>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27244" y="588219"/>
            <a:ext cx="7847330" cy="739140"/>
          </a:xfrm>
          <a:prstGeom prst="rect">
            <a:avLst/>
          </a:prstGeom>
        </p:spPr>
        <p:txBody>
          <a:bodyPr vert="horz" lIns="90000" tIns="46800" rIns="90000" bIns="46800" rtlCol="0" anchor="b" anchorCtr="0">
            <a:normAutofit fontScale="80000"/>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a:sym typeface="+mn-ea"/>
              </a:rPr>
              <a:t>明确设计任务、收集分析原始资料</a:t>
            </a:r>
            <a:endParaRPr lang="zh-CN" altLang="en-US" dirty="0">
              <a:latin typeface="Arial" panose="020B0604020202020204" pitchFamily="34" charset="0"/>
              <a:ea typeface="微软雅黑" panose="020B0503020204020204" charset="-122"/>
            </a:endParaRPr>
          </a:p>
        </p:txBody>
      </p:sp>
      <p:sp>
        <p:nvSpPr>
          <p:cNvPr id="4" name="文本框 3"/>
          <p:cNvSpPr txBox="1"/>
          <p:nvPr>
            <p:custDataLst>
              <p:tags r:id="rId2"/>
            </p:custDataLst>
          </p:nvPr>
        </p:nvSpPr>
        <p:spPr>
          <a:xfrm>
            <a:off x="827405" y="1327150"/>
            <a:ext cx="6101715" cy="1198880"/>
          </a:xfrm>
          <a:prstGeom prst="rect">
            <a:avLst/>
          </a:prstGeom>
          <a:noFill/>
        </p:spPr>
        <p:txBody>
          <a:bodyPr wrap="square" rtlCol="0" anchor="t">
            <a:spAutoFit/>
          </a:bodyPr>
          <a:p>
            <a:pPr indent="457200" fontAlgn="auto">
              <a:lnSpc>
                <a:spcPct val="150000"/>
              </a:lnSpc>
            </a:pPr>
            <a:r>
              <a:rPr lang="zh-CN" altLang="en-US" sz="2400">
                <a:sym typeface="+mn-ea"/>
              </a:rPr>
              <a:t>4)工序简图</a:t>
            </a:r>
            <a:endParaRPr lang="zh-CN" altLang="en-US" sz="2400"/>
          </a:p>
          <a:p>
            <a:pPr indent="457200" fontAlgn="auto">
              <a:lnSpc>
                <a:spcPct val="150000"/>
              </a:lnSpc>
            </a:pPr>
            <a:endParaRPr lang="zh-CN" altLang="en-US" sz="2400"/>
          </a:p>
        </p:txBody>
      </p:sp>
      <p:pic>
        <p:nvPicPr>
          <p:cNvPr id="2" name="图片 1"/>
          <p:cNvPicPr>
            <a:picLocks noChangeAspect="1"/>
          </p:cNvPicPr>
          <p:nvPr>
            <p:custDataLst>
              <p:tags r:id="rId3"/>
            </p:custDataLst>
          </p:nvPr>
        </p:nvPicPr>
        <p:blipFill>
          <a:blip r:embed="rId4"/>
          <a:stretch>
            <a:fillRect/>
          </a:stretch>
        </p:blipFill>
        <p:spPr>
          <a:xfrm>
            <a:off x="4117340" y="1333500"/>
            <a:ext cx="5686425" cy="5524500"/>
          </a:xfrm>
          <a:prstGeom prst="rect">
            <a:avLst/>
          </a:prstGeom>
        </p:spPr>
      </p:pic>
    </p:spTree>
    <p:custDataLst>
      <p:tags r:id="rId5"/>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22.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3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3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3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3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3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3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3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6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68.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77.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wm#"/>
  <p:tag name="KSO_WM_TEMPLATE_CATEGORY" val="custom"/>
  <p:tag name="KSO_WM_TEMPLATE_INDEX" val="20229144"/>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wm#"/>
  <p:tag name="KSO_WM_TEMPLATE_CATEGORY" val="custom"/>
  <p:tag name="KSO_WM_TEMPLATE_INDEX" val="20229144"/>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wm#"/>
  <p:tag name="KSO_WM_TEMPLATE_CATEGORY" val="custom"/>
  <p:tag name="KSO_WM_TEMPLATE_INDEX" val="20229144"/>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wm#"/>
  <p:tag name="KSO_WM_TEMPLATE_CATEGORY" val="custom"/>
  <p:tag name="KSO_WM_TEMPLATE_INDEX" val="20229144"/>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wm#"/>
  <p:tag name="KSO_WM_TEMPLATE_CATEGORY" val="custom"/>
  <p:tag name="KSO_WM_TEMPLATE_INDEX" val="20229144"/>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wm#"/>
  <p:tag name="KSO_WM_TEMPLATE_CATEGORY" val="custom"/>
  <p:tag name="KSO_WM_TEMPLATE_INDEX" val="20229144"/>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wm#"/>
  <p:tag name="KSO_WM_TEMPLATE_CATEGORY" val="custom"/>
  <p:tag name="KSO_WM_TEMPLATE_INDEX" val="20229144"/>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wm#"/>
  <p:tag name="KSO_WM_TEMPLATE_CATEGORY" val="custom"/>
  <p:tag name="KSO_WM_TEMPLATE_INDEX" val="20229144"/>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BEAUTIFY_FLAG" val="#wm#"/>
  <p:tag name="KSO_WM_TEMPLATE_CATEGORY" val="custom"/>
  <p:tag name="KSO_WM_TEMPLATE_INDEX" val="20229144"/>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wm#"/>
  <p:tag name="KSO_WM_TEMPLATE_CATEGORY" val="custom"/>
  <p:tag name="KSO_WM_TEMPLATE_INDEX" val="20229144"/>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26.xml><?xml version="1.0" encoding="utf-8"?>
<p:tagLst xmlns:p="http://schemas.openxmlformats.org/presentationml/2006/main">
  <p:tag name="KSO_WM_BEAUTIFY_FLAG" val=""/>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wm#"/>
  <p:tag name="KSO_WM_TEMPLATE_CATEGORY" val="custom"/>
  <p:tag name="KSO_WM_TEMPLATE_INDEX" val="20229144"/>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wm#"/>
  <p:tag name="KSO_WM_TEMPLATE_CATEGORY" val="custom"/>
  <p:tag name="KSO_WM_TEMPLATE_INDEX" val="20229144"/>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wm#"/>
  <p:tag name="KSO_WM_TEMPLATE_CATEGORY" val="custom"/>
  <p:tag name="KSO_WM_TEMPLATE_INDEX" val="20229144"/>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BEAUTIFY_FLAG" val="#wm#"/>
  <p:tag name="KSO_WM_TEMPLATE_CATEGORY" val="custom"/>
  <p:tag name="KSO_WM_TEMPLATE_INDEX" val="20229144"/>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wm#"/>
  <p:tag name="KSO_WM_TEMPLATE_CATEGORY" val="custom"/>
  <p:tag name="KSO_WM_TEMPLATE_INDEX" val="20229144"/>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wm#"/>
  <p:tag name="KSO_WM_TEMPLATE_CATEGORY" val="custom"/>
  <p:tag name="KSO_WM_TEMPLATE_INDEX" val="20229144"/>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wm#"/>
  <p:tag name="KSO_WM_TEMPLATE_CATEGORY" val="custom"/>
  <p:tag name="KSO_WM_TEMPLATE_INDEX" val="20229144"/>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wm#"/>
  <p:tag name="KSO_WM_TEMPLATE_CATEGORY" val="custom"/>
  <p:tag name="KSO_WM_TEMPLATE_INDEX" val="20229144"/>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BEAUTIFY_FLAG" val="#wm#"/>
  <p:tag name="KSO_WM_TEMPLATE_CATEGORY" val="custom"/>
  <p:tag name="KSO_WM_TEMPLATE_INDEX" val="20229144"/>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wm#"/>
  <p:tag name="KSO_WM_TEMPLATE_CATEGORY" val="custom"/>
  <p:tag name="KSO_WM_TEMPLATE_INDEX" val="20229144"/>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wm#"/>
  <p:tag name="KSO_WM_TEMPLATE_CATEGORY" val="custom"/>
  <p:tag name="KSO_WM_TEMPLATE_INDEX" val="20229144"/>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wm#"/>
  <p:tag name="KSO_WM_TEMPLATE_CATEGORY" val="custom"/>
  <p:tag name="KSO_WM_TEMPLATE_INDEX" val="20229144"/>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wm#"/>
  <p:tag name="KSO_WM_TEMPLATE_CATEGORY" val="custom"/>
  <p:tag name="KSO_WM_TEMPLATE_INDEX" val="20229144"/>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wm#"/>
  <p:tag name="KSO_WM_TEMPLATE_CATEGORY" val="custom"/>
  <p:tag name="KSO_WM_TEMPLATE_INDEX" val="20229144"/>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BEAUTIFY_FLAG" val=""/>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M_BEAUTIFY_FLAG" val="#wm#"/>
  <p:tag name="KSO_WM_TEMPLATE_CATEGORY" val="custom"/>
  <p:tag name="KSO_WM_TEMPLATE_INDEX" val="20229144"/>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89.xml><?xml version="1.0" encoding="utf-8"?>
<p:tagLst xmlns:p="http://schemas.openxmlformats.org/presentationml/2006/main">
  <p:tag name="KSO_WM_BEAUTIFY_FLAG" va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BEAUTIFY_FLAG" val="#wm#"/>
  <p:tag name="KSO_WM_TEMPLATE_CATEGORY" val="custom"/>
  <p:tag name="KSO_WM_TEMPLATE_INDEX" val="20229144"/>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94.xml><?xml version="1.0" encoding="utf-8"?>
<p:tagLst xmlns:p="http://schemas.openxmlformats.org/presentationml/2006/main">
  <p:tag name="KSO_WM_BEAUTIFY_FLAG" val=""/>
</p:tagLst>
</file>

<file path=ppt/tags/tag295.xml><?xml version="1.0" encoding="utf-8"?>
<p:tagLst xmlns:p="http://schemas.openxmlformats.org/presentationml/2006/main">
  <p:tag name="KSO_WM_BEAUTIFY_FLAG" val=""/>
</p:tagLst>
</file>

<file path=ppt/tags/tag296.xml><?xml version="1.0" encoding="utf-8"?>
<p:tagLst xmlns:p="http://schemas.openxmlformats.org/presentationml/2006/main">
  <p:tag name="KSO_WM_BEAUTIFY_FLAG" val=""/>
</p:tagLst>
</file>

<file path=ppt/tags/tag297.xml><?xml version="1.0" encoding="utf-8"?>
<p:tagLst xmlns:p="http://schemas.openxmlformats.org/presentationml/2006/main">
  <p:tag name="KSO_WM_BEAUTIFY_FLAG" val="#wm#"/>
  <p:tag name="KSO_WM_TEMPLATE_CATEGORY" val="custom"/>
  <p:tag name="KSO_WM_TEMPLATE_INDEX" val="20229144"/>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BEAUTIFY_FLAG" val=""/>
</p:tagLst>
</file>

<file path=ppt/tags/tag302.xml><?xml version="1.0" encoding="utf-8"?>
<p:tagLst xmlns:p="http://schemas.openxmlformats.org/presentationml/2006/main">
  <p:tag name="KSO_WM_BEAUTIFY_FLAG" val="#wm#"/>
  <p:tag name="KSO_WM_TEMPLATE_CATEGORY" val="custom"/>
  <p:tag name="KSO_WM_TEMPLATE_INDEX" val="20229144"/>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04.xml><?xml version="1.0" encoding="utf-8"?>
<p:tagLst xmlns:p="http://schemas.openxmlformats.org/presentationml/2006/main">
  <p:tag name="KSO_WM_BEAUTIFY_FLAG" val=""/>
</p:tagLst>
</file>

<file path=ppt/tags/tag305.xml><?xml version="1.0" encoding="utf-8"?>
<p:tagLst xmlns:p="http://schemas.openxmlformats.org/presentationml/2006/main">
  <p:tag name="KSO_WM_BEAUTIFY_FLAG" val=""/>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BEAUTIFY_FLAG" val="#wm#"/>
  <p:tag name="KSO_WM_TEMPLATE_CATEGORY" val="custom"/>
  <p:tag name="KSO_WM_TEMPLATE_INDEX" val="20229144"/>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BEAUTIFY_FLAG" val=""/>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wm#"/>
  <p:tag name="KSO_WM_TEMPLATE_CATEGORY" val="custom"/>
  <p:tag name="KSO_WM_TEMPLATE_INDEX" val="20229144"/>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BEAUTIFY_FLAG" val="#wm#"/>
  <p:tag name="KSO_WM_TEMPLATE_CATEGORY" val="custom"/>
  <p:tag name="KSO_WM_TEMPLATE_INDEX" val="20229144"/>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BEAUTIFY_FLAG" val="#wm#"/>
  <p:tag name="KSO_WM_TEMPLATE_CATEGORY" val="custom"/>
  <p:tag name="KSO_WM_TEMPLATE_INDEX" val="20229144"/>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wm#"/>
  <p:tag name="KSO_WM_TEMPLATE_CATEGORY" val="custom"/>
  <p:tag name="KSO_WM_TEMPLATE_INDEX" val="20229144"/>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wm#"/>
  <p:tag name="KSO_WM_TEMPLATE_CATEGORY" val="custom"/>
  <p:tag name="KSO_WM_TEMPLATE_INDEX" val="20229144"/>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KSO_WM_BEAUTIFY_FLAG" val="#wm#"/>
  <p:tag name="KSO_WM_TEMPLATE_CATEGORY" val="custom"/>
  <p:tag name="KSO_WM_TEMPLATE_INDEX" val="20229144"/>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wm#"/>
  <p:tag name="KSO_WM_TEMPLATE_CATEGORY" val="custom"/>
  <p:tag name="KSO_WM_TEMPLATE_INDEX" val="20229144"/>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335.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336.xml><?xml version="1.0" encoding="utf-8"?>
<p:tagLst xmlns:p="http://schemas.openxmlformats.org/presentationml/2006/main">
  <p:tag name="commondata" val="eyJoZGlkIjoiYTlhOGExOGI1YjA1YTQ4N2EzZjM4NmQyZTQ1NDdlZTQifQ=="/>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3784</Words>
  <Application>WPS 演示</Application>
  <PresentationFormat>宽屏</PresentationFormat>
  <Paragraphs>292</Paragraphs>
  <Slides>41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41</vt:i4>
      </vt:variant>
    </vt:vector>
  </HeadingPairs>
  <TitlesOfParts>
    <vt:vector size="52" baseType="lpstr">
      <vt:lpstr>Arial</vt:lpstr>
      <vt:lpstr>宋体</vt:lpstr>
      <vt:lpstr>Wingdings</vt:lpstr>
      <vt:lpstr>微软雅黑</vt:lpstr>
      <vt:lpstr>Arial</vt:lpstr>
      <vt:lpstr>Arial Black</vt:lpstr>
      <vt:lpstr>Bahnschrift</vt:lpstr>
      <vt:lpstr>Arial Unicode MS</vt:lpstr>
      <vt:lpstr>Calibri</vt:lpstr>
      <vt:lpstr>Cambria Math</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33</cp:revision>
  <dcterms:created xsi:type="dcterms:W3CDTF">2023-08-09T12:44:00Z</dcterms:created>
  <dcterms:modified xsi:type="dcterms:W3CDTF">2025-01-14T09:17:53Z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690F9A6241B246C68E9946FC871BE691_13</vt:lpwstr>
  </property>
  <property fmtid="{D5CDD505-2E9C-101B-9397-08002B2CF9AE}" pid="3" name="KSOProductBuildVer">
    <vt:lpwstr>2052-12.1.0.16250</vt:lpwstr>
  </property>
</Properties>
</file>